
<file path=[Content_Types].xml><?xml version="1.0" encoding="utf-8"?>
<Types xmlns="http://schemas.openxmlformats.org/package/2006/content-types">
  <Default Extension="png" ContentType="image/png"/>
  <Default Extension="bin" ContentType="image/jpe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 id="2147484387" r:id="rId7"/>
    <p:sldMasterId id="2147484433" r:id="rId8"/>
    <p:sldMasterId id="2147484440" r:id="rId9"/>
    <p:sldMasterId id="2147484455" r:id="rId10"/>
    <p:sldMasterId id="2147484475" r:id="rId11"/>
    <p:sldMasterId id="2147484504" r:id="rId12"/>
    <p:sldMasterId id="2147484516" r:id="rId13"/>
  </p:sldMasterIdLst>
  <p:notesMasterIdLst>
    <p:notesMasterId r:id="rId33"/>
  </p:notesMasterIdLst>
  <p:handoutMasterIdLst>
    <p:handoutMasterId r:id="rId34"/>
  </p:handoutMasterIdLst>
  <p:sldIdLst>
    <p:sldId id="256" r:id="rId14"/>
    <p:sldId id="267" r:id="rId15"/>
    <p:sldId id="275" r:id="rId16"/>
    <p:sldId id="276" r:id="rId17"/>
    <p:sldId id="268" r:id="rId18"/>
    <p:sldId id="270" r:id="rId19"/>
    <p:sldId id="257" r:id="rId20"/>
    <p:sldId id="274" r:id="rId21"/>
    <p:sldId id="262" r:id="rId22"/>
    <p:sldId id="263" r:id="rId23"/>
    <p:sldId id="266" r:id="rId24"/>
    <p:sldId id="258" r:id="rId25"/>
    <p:sldId id="260" r:id="rId26"/>
    <p:sldId id="273" r:id="rId27"/>
    <p:sldId id="272" r:id="rId28"/>
    <p:sldId id="271" r:id="rId29"/>
    <p:sldId id="259" r:id="rId30"/>
    <p:sldId id="277" r:id="rId31"/>
    <p:sldId id="261"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5D6B19-4AD1-4FB0-AB36-0CD4ACEE89ED}">
          <p14:sldIdLst>
            <p14:sldId id="256"/>
            <p14:sldId id="267"/>
            <p14:sldId id="275"/>
            <p14:sldId id="276"/>
            <p14:sldId id="268"/>
            <p14:sldId id="270"/>
            <p14:sldId id="257"/>
            <p14:sldId id="274"/>
            <p14:sldId id="262"/>
            <p14:sldId id="263"/>
            <p14:sldId id="266"/>
            <p14:sldId id="258"/>
            <p14:sldId id="260"/>
            <p14:sldId id="273"/>
            <p14:sldId id="272"/>
            <p14:sldId id="271"/>
          </p14:sldIdLst>
        </p14:section>
        <p14:section name="Appendix" id="{4B84B166-E271-4B57-9AED-765D601582BF}">
          <p14:sldIdLst>
            <p14:sldId id="259"/>
            <p14:sldId id="277"/>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282828"/>
    <a:srgbClr val="002050"/>
    <a:srgbClr val="767676"/>
    <a:srgbClr val="00188F"/>
    <a:srgbClr val="107C10"/>
    <a:srgbClr val="008272"/>
    <a:srgbClr val="B4009E"/>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803" autoAdjust="0"/>
  </p:normalViewPr>
  <p:slideViewPr>
    <p:cSldViewPr>
      <p:cViewPr varScale="1">
        <p:scale>
          <a:sx n="91" d="100"/>
          <a:sy n="91" d="100"/>
        </p:scale>
        <p:origin x="44" y="2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42"/>
    </p:cViewPr>
  </p:sorterViewPr>
  <p:notesViewPr>
    <p:cSldViewPr showGuides="1">
      <p:cViewPr varScale="1">
        <p:scale>
          <a:sx n="67" d="100"/>
          <a:sy n="67" d="100"/>
        </p:scale>
        <p:origin x="3043"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ableStyles" Target="tableStyles.xml"/><Relationship Id="rId21" Type="http://schemas.openxmlformats.org/officeDocument/2006/relationships/slide" Target="slides/slide8.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7DF7A-81AA-4BF0-8062-22A26566A07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125CE60-85B2-454A-B37B-B9B54C530333}">
      <dgm:prSet phldrT="[Text]"/>
      <dgm:spPr/>
      <dgm:t>
        <a:bodyPr/>
        <a:lstStyle/>
        <a:p>
          <a:r>
            <a:rPr lang="en-US" dirty="0"/>
            <a:t>System Center Advisor</a:t>
          </a:r>
        </a:p>
      </dgm:t>
    </dgm:pt>
    <dgm:pt modelId="{86A6A2DB-2B9C-4AC1-B57C-0622405693D6}" type="parTrans" cxnId="{AF5559E5-F543-4657-9246-95D2BD606F64}">
      <dgm:prSet/>
      <dgm:spPr/>
      <dgm:t>
        <a:bodyPr/>
        <a:lstStyle/>
        <a:p>
          <a:endParaRPr lang="en-US"/>
        </a:p>
      </dgm:t>
    </dgm:pt>
    <dgm:pt modelId="{0660EC1C-A79E-45CF-B28E-B9BADF5C45A8}" type="sibTrans" cxnId="{AF5559E5-F543-4657-9246-95D2BD606F64}">
      <dgm:prSet/>
      <dgm:spPr/>
      <dgm:t>
        <a:bodyPr/>
        <a:lstStyle/>
        <a:p>
          <a:endParaRPr lang="en-US"/>
        </a:p>
      </dgm:t>
    </dgm:pt>
    <dgm:pt modelId="{01776CB0-A15D-4527-AE45-E6E8A11C5B4D}">
      <dgm:prSet phldrT="[Text]"/>
      <dgm:spPr/>
      <dgm:t>
        <a:bodyPr/>
        <a:lstStyle/>
        <a:p>
          <a:r>
            <a:rPr lang="en-US" dirty="0"/>
            <a:t>Operational Insights</a:t>
          </a:r>
        </a:p>
      </dgm:t>
    </dgm:pt>
    <dgm:pt modelId="{48874C57-E08E-4D07-8A33-FBECB086DF06}" type="parTrans" cxnId="{153B95F5-ECD0-4D7D-A324-A94F11DCBA06}">
      <dgm:prSet/>
      <dgm:spPr/>
      <dgm:t>
        <a:bodyPr/>
        <a:lstStyle/>
        <a:p>
          <a:endParaRPr lang="en-US"/>
        </a:p>
      </dgm:t>
    </dgm:pt>
    <dgm:pt modelId="{01A4CA50-2211-404F-BDDF-E8BAF5B84DCE}" type="sibTrans" cxnId="{153B95F5-ECD0-4D7D-A324-A94F11DCBA06}">
      <dgm:prSet/>
      <dgm:spPr/>
      <dgm:t>
        <a:bodyPr/>
        <a:lstStyle/>
        <a:p>
          <a:endParaRPr lang="en-US"/>
        </a:p>
      </dgm:t>
    </dgm:pt>
    <dgm:pt modelId="{1F27E2A1-23C8-45DA-961A-DFAD539F3473}">
      <dgm:prSet phldrT="[Text]"/>
      <dgm:spPr/>
      <dgm:t>
        <a:bodyPr/>
        <a:lstStyle/>
        <a:p>
          <a:r>
            <a:rPr lang="en-US" dirty="0"/>
            <a:t>[OMS] Log analytics</a:t>
          </a:r>
        </a:p>
      </dgm:t>
    </dgm:pt>
    <dgm:pt modelId="{F68E9CC4-6738-42A2-AC2D-0CEB8B6967DD}" type="parTrans" cxnId="{57B006D2-21AE-402F-8993-CFBC5602FB8E}">
      <dgm:prSet/>
      <dgm:spPr/>
      <dgm:t>
        <a:bodyPr/>
        <a:lstStyle/>
        <a:p>
          <a:endParaRPr lang="en-US"/>
        </a:p>
      </dgm:t>
    </dgm:pt>
    <dgm:pt modelId="{838D5599-1C72-47D6-8664-6A3C19EC3D40}" type="sibTrans" cxnId="{57B006D2-21AE-402F-8993-CFBC5602FB8E}">
      <dgm:prSet/>
      <dgm:spPr/>
      <dgm:t>
        <a:bodyPr/>
        <a:lstStyle/>
        <a:p>
          <a:endParaRPr lang="en-US"/>
        </a:p>
      </dgm:t>
    </dgm:pt>
    <dgm:pt modelId="{AFBF7A86-448F-4969-A1B9-C1726FAE6F9B}" type="pres">
      <dgm:prSet presAssocID="{A1E7DF7A-81AA-4BF0-8062-22A26566A078}" presName="outerComposite" presStyleCnt="0">
        <dgm:presLayoutVars>
          <dgm:chMax val="5"/>
          <dgm:dir/>
          <dgm:resizeHandles val="exact"/>
        </dgm:presLayoutVars>
      </dgm:prSet>
      <dgm:spPr/>
    </dgm:pt>
    <dgm:pt modelId="{AA4BD79E-0D22-4D73-86CE-1EABBA070754}" type="pres">
      <dgm:prSet presAssocID="{A1E7DF7A-81AA-4BF0-8062-22A26566A078}" presName="dummyMaxCanvas" presStyleCnt="0">
        <dgm:presLayoutVars/>
      </dgm:prSet>
      <dgm:spPr/>
    </dgm:pt>
    <dgm:pt modelId="{BF45C39C-EEBB-4A88-B196-255555EC23BA}" type="pres">
      <dgm:prSet presAssocID="{A1E7DF7A-81AA-4BF0-8062-22A26566A078}" presName="ThreeNodes_1" presStyleLbl="node1" presStyleIdx="0" presStyleCnt="3">
        <dgm:presLayoutVars>
          <dgm:bulletEnabled val="1"/>
        </dgm:presLayoutVars>
      </dgm:prSet>
      <dgm:spPr/>
    </dgm:pt>
    <dgm:pt modelId="{EE1C0627-C604-4635-98EF-A111E92874EE}" type="pres">
      <dgm:prSet presAssocID="{A1E7DF7A-81AA-4BF0-8062-22A26566A078}" presName="ThreeNodes_2" presStyleLbl="node1" presStyleIdx="1" presStyleCnt="3">
        <dgm:presLayoutVars>
          <dgm:bulletEnabled val="1"/>
        </dgm:presLayoutVars>
      </dgm:prSet>
      <dgm:spPr/>
    </dgm:pt>
    <dgm:pt modelId="{917F0460-AEF6-4996-8432-5F9576664A43}" type="pres">
      <dgm:prSet presAssocID="{A1E7DF7A-81AA-4BF0-8062-22A26566A078}" presName="ThreeNodes_3" presStyleLbl="node1" presStyleIdx="2" presStyleCnt="3">
        <dgm:presLayoutVars>
          <dgm:bulletEnabled val="1"/>
        </dgm:presLayoutVars>
      </dgm:prSet>
      <dgm:spPr/>
    </dgm:pt>
    <dgm:pt modelId="{A03A4078-8313-4584-B9DA-E38AFDBA89DE}" type="pres">
      <dgm:prSet presAssocID="{A1E7DF7A-81AA-4BF0-8062-22A26566A078}" presName="ThreeConn_1-2" presStyleLbl="fgAccFollowNode1" presStyleIdx="0" presStyleCnt="2">
        <dgm:presLayoutVars>
          <dgm:bulletEnabled val="1"/>
        </dgm:presLayoutVars>
      </dgm:prSet>
      <dgm:spPr/>
    </dgm:pt>
    <dgm:pt modelId="{5BE16A52-902B-4219-ACC3-8E2FAF6583B7}" type="pres">
      <dgm:prSet presAssocID="{A1E7DF7A-81AA-4BF0-8062-22A26566A078}" presName="ThreeConn_2-3" presStyleLbl="fgAccFollowNode1" presStyleIdx="1" presStyleCnt="2">
        <dgm:presLayoutVars>
          <dgm:bulletEnabled val="1"/>
        </dgm:presLayoutVars>
      </dgm:prSet>
      <dgm:spPr/>
    </dgm:pt>
    <dgm:pt modelId="{EB6D6DD3-808F-4E32-A553-F64E72FE0904}" type="pres">
      <dgm:prSet presAssocID="{A1E7DF7A-81AA-4BF0-8062-22A26566A078}" presName="ThreeNodes_1_text" presStyleLbl="node1" presStyleIdx="2" presStyleCnt="3">
        <dgm:presLayoutVars>
          <dgm:bulletEnabled val="1"/>
        </dgm:presLayoutVars>
      </dgm:prSet>
      <dgm:spPr/>
    </dgm:pt>
    <dgm:pt modelId="{615D68E2-D360-4734-B07E-F71CE864C25D}" type="pres">
      <dgm:prSet presAssocID="{A1E7DF7A-81AA-4BF0-8062-22A26566A078}" presName="ThreeNodes_2_text" presStyleLbl="node1" presStyleIdx="2" presStyleCnt="3">
        <dgm:presLayoutVars>
          <dgm:bulletEnabled val="1"/>
        </dgm:presLayoutVars>
      </dgm:prSet>
      <dgm:spPr/>
    </dgm:pt>
    <dgm:pt modelId="{150137F7-E06A-4DC6-9F0F-4E20948425B7}" type="pres">
      <dgm:prSet presAssocID="{A1E7DF7A-81AA-4BF0-8062-22A26566A078}" presName="ThreeNodes_3_text" presStyleLbl="node1" presStyleIdx="2" presStyleCnt="3">
        <dgm:presLayoutVars>
          <dgm:bulletEnabled val="1"/>
        </dgm:presLayoutVars>
      </dgm:prSet>
      <dgm:spPr/>
    </dgm:pt>
  </dgm:ptLst>
  <dgm:cxnLst>
    <dgm:cxn modelId="{72E84CA1-927C-4B40-849A-67AD607B1B7B}" type="presOf" srcId="{01776CB0-A15D-4527-AE45-E6E8A11C5B4D}" destId="{EE1C0627-C604-4635-98EF-A111E92874EE}" srcOrd="0" destOrd="0" presId="urn:microsoft.com/office/officeart/2005/8/layout/vProcess5"/>
    <dgm:cxn modelId="{153B95F5-ECD0-4D7D-A324-A94F11DCBA06}" srcId="{A1E7DF7A-81AA-4BF0-8062-22A26566A078}" destId="{01776CB0-A15D-4527-AE45-E6E8A11C5B4D}" srcOrd="1" destOrd="0" parTransId="{48874C57-E08E-4D07-8A33-FBECB086DF06}" sibTransId="{01A4CA50-2211-404F-BDDF-E8BAF5B84DCE}"/>
    <dgm:cxn modelId="{A9A9E408-6CD8-4AEC-B69E-4BBCC66D9441}" type="presOf" srcId="{01776CB0-A15D-4527-AE45-E6E8A11C5B4D}" destId="{615D68E2-D360-4734-B07E-F71CE864C25D}" srcOrd="1" destOrd="0" presId="urn:microsoft.com/office/officeart/2005/8/layout/vProcess5"/>
    <dgm:cxn modelId="{C7A3D14E-4561-4856-9E98-AD4358EFE94F}" type="presOf" srcId="{01A4CA50-2211-404F-BDDF-E8BAF5B84DCE}" destId="{5BE16A52-902B-4219-ACC3-8E2FAF6583B7}" srcOrd="0" destOrd="0" presId="urn:microsoft.com/office/officeart/2005/8/layout/vProcess5"/>
    <dgm:cxn modelId="{AF5559E5-F543-4657-9246-95D2BD606F64}" srcId="{A1E7DF7A-81AA-4BF0-8062-22A26566A078}" destId="{7125CE60-85B2-454A-B37B-B9B54C530333}" srcOrd="0" destOrd="0" parTransId="{86A6A2DB-2B9C-4AC1-B57C-0622405693D6}" sibTransId="{0660EC1C-A79E-45CF-B28E-B9BADF5C45A8}"/>
    <dgm:cxn modelId="{2F0BE12B-183C-429E-88E9-71EDD5B17CFB}" type="presOf" srcId="{1F27E2A1-23C8-45DA-961A-DFAD539F3473}" destId="{917F0460-AEF6-4996-8432-5F9576664A43}" srcOrd="0" destOrd="0" presId="urn:microsoft.com/office/officeart/2005/8/layout/vProcess5"/>
    <dgm:cxn modelId="{5DABB12E-D1B0-42F2-8EB1-6B5AEB97A82B}" type="presOf" srcId="{7125CE60-85B2-454A-B37B-B9B54C530333}" destId="{BF45C39C-EEBB-4A88-B196-255555EC23BA}" srcOrd="0" destOrd="0" presId="urn:microsoft.com/office/officeart/2005/8/layout/vProcess5"/>
    <dgm:cxn modelId="{97BF7B3C-EC4A-41AB-9E8C-1F3E363BCA07}" type="presOf" srcId="{1F27E2A1-23C8-45DA-961A-DFAD539F3473}" destId="{150137F7-E06A-4DC6-9F0F-4E20948425B7}" srcOrd="1" destOrd="0" presId="urn:microsoft.com/office/officeart/2005/8/layout/vProcess5"/>
    <dgm:cxn modelId="{3E63B5A7-0B52-462A-A0FE-53B5C0A07D8C}" type="presOf" srcId="{7125CE60-85B2-454A-B37B-B9B54C530333}" destId="{EB6D6DD3-808F-4E32-A553-F64E72FE0904}" srcOrd="1" destOrd="0" presId="urn:microsoft.com/office/officeart/2005/8/layout/vProcess5"/>
    <dgm:cxn modelId="{F448B6DF-AAA6-42A0-975B-65B4E334C905}" type="presOf" srcId="{0660EC1C-A79E-45CF-B28E-B9BADF5C45A8}" destId="{A03A4078-8313-4584-B9DA-E38AFDBA89DE}" srcOrd="0" destOrd="0" presId="urn:microsoft.com/office/officeart/2005/8/layout/vProcess5"/>
    <dgm:cxn modelId="{6E074B8D-D431-452E-8DE3-DBDFC444F259}" type="presOf" srcId="{A1E7DF7A-81AA-4BF0-8062-22A26566A078}" destId="{AFBF7A86-448F-4969-A1B9-C1726FAE6F9B}" srcOrd="0" destOrd="0" presId="urn:microsoft.com/office/officeart/2005/8/layout/vProcess5"/>
    <dgm:cxn modelId="{57B006D2-21AE-402F-8993-CFBC5602FB8E}" srcId="{A1E7DF7A-81AA-4BF0-8062-22A26566A078}" destId="{1F27E2A1-23C8-45DA-961A-DFAD539F3473}" srcOrd="2" destOrd="0" parTransId="{F68E9CC4-6738-42A2-AC2D-0CEB8B6967DD}" sibTransId="{838D5599-1C72-47D6-8664-6A3C19EC3D40}"/>
    <dgm:cxn modelId="{2287095B-260D-4AB9-AEDC-C10DD15110DE}" type="presParOf" srcId="{AFBF7A86-448F-4969-A1B9-C1726FAE6F9B}" destId="{AA4BD79E-0D22-4D73-86CE-1EABBA070754}" srcOrd="0" destOrd="0" presId="urn:microsoft.com/office/officeart/2005/8/layout/vProcess5"/>
    <dgm:cxn modelId="{864F4245-22C0-4BCD-ABE1-A4743DBA2DA7}" type="presParOf" srcId="{AFBF7A86-448F-4969-A1B9-C1726FAE6F9B}" destId="{BF45C39C-EEBB-4A88-B196-255555EC23BA}" srcOrd="1" destOrd="0" presId="urn:microsoft.com/office/officeart/2005/8/layout/vProcess5"/>
    <dgm:cxn modelId="{F3BE37EB-B447-4064-A1F0-97A87DC02097}" type="presParOf" srcId="{AFBF7A86-448F-4969-A1B9-C1726FAE6F9B}" destId="{EE1C0627-C604-4635-98EF-A111E92874EE}" srcOrd="2" destOrd="0" presId="urn:microsoft.com/office/officeart/2005/8/layout/vProcess5"/>
    <dgm:cxn modelId="{B78B3530-82D9-4165-AB38-A0A72554F0A7}" type="presParOf" srcId="{AFBF7A86-448F-4969-A1B9-C1726FAE6F9B}" destId="{917F0460-AEF6-4996-8432-5F9576664A43}" srcOrd="3" destOrd="0" presId="urn:microsoft.com/office/officeart/2005/8/layout/vProcess5"/>
    <dgm:cxn modelId="{57F17A38-2B10-4B06-8AAD-8ED12BDEA27A}" type="presParOf" srcId="{AFBF7A86-448F-4969-A1B9-C1726FAE6F9B}" destId="{A03A4078-8313-4584-B9DA-E38AFDBA89DE}" srcOrd="4" destOrd="0" presId="urn:microsoft.com/office/officeart/2005/8/layout/vProcess5"/>
    <dgm:cxn modelId="{98D21EFE-81F7-487D-8397-1C5A7D6475C3}" type="presParOf" srcId="{AFBF7A86-448F-4969-A1B9-C1726FAE6F9B}" destId="{5BE16A52-902B-4219-ACC3-8E2FAF6583B7}" srcOrd="5" destOrd="0" presId="urn:microsoft.com/office/officeart/2005/8/layout/vProcess5"/>
    <dgm:cxn modelId="{5D967271-72C1-4F47-9FEF-28A02C239268}" type="presParOf" srcId="{AFBF7A86-448F-4969-A1B9-C1726FAE6F9B}" destId="{EB6D6DD3-808F-4E32-A553-F64E72FE0904}" srcOrd="6" destOrd="0" presId="urn:microsoft.com/office/officeart/2005/8/layout/vProcess5"/>
    <dgm:cxn modelId="{567AC4CA-7F9B-408B-8098-3FEC245471C0}" type="presParOf" srcId="{AFBF7A86-448F-4969-A1B9-C1726FAE6F9B}" destId="{615D68E2-D360-4734-B07E-F71CE864C25D}" srcOrd="7" destOrd="0" presId="urn:microsoft.com/office/officeart/2005/8/layout/vProcess5"/>
    <dgm:cxn modelId="{B7AF1B31-E90E-4AB7-84D1-CF09F4D3B735}" type="presParOf" srcId="{AFBF7A86-448F-4969-A1B9-C1726FAE6F9B}" destId="{150137F7-E06A-4DC6-9F0F-4E20948425B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5C39C-EEBB-4A88-B196-255555EC23BA}">
      <dsp:nvSpPr>
        <dsp:cNvPr id="0" name=""/>
        <dsp:cNvSpPr/>
      </dsp:nvSpPr>
      <dsp:spPr>
        <a:xfrm>
          <a:off x="0" y="0"/>
          <a:ext cx="7047335" cy="165819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System Center Advisor</a:t>
          </a:r>
        </a:p>
      </dsp:txBody>
      <dsp:txXfrm>
        <a:off x="48567" y="48567"/>
        <a:ext cx="5258011" cy="1561062"/>
      </dsp:txXfrm>
    </dsp:sp>
    <dsp:sp modelId="{EE1C0627-C604-4635-98EF-A111E92874EE}">
      <dsp:nvSpPr>
        <dsp:cNvPr id="0" name=""/>
        <dsp:cNvSpPr/>
      </dsp:nvSpPr>
      <dsp:spPr>
        <a:xfrm>
          <a:off x="621823" y="1934562"/>
          <a:ext cx="7047335" cy="165819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Operational Insights</a:t>
          </a:r>
        </a:p>
      </dsp:txBody>
      <dsp:txXfrm>
        <a:off x="670390" y="1983129"/>
        <a:ext cx="5250550" cy="1561062"/>
      </dsp:txXfrm>
    </dsp:sp>
    <dsp:sp modelId="{917F0460-AEF6-4996-8432-5F9576664A43}">
      <dsp:nvSpPr>
        <dsp:cNvPr id="0" name=""/>
        <dsp:cNvSpPr/>
      </dsp:nvSpPr>
      <dsp:spPr>
        <a:xfrm>
          <a:off x="1243647" y="3869125"/>
          <a:ext cx="7047335" cy="165819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[OMS] Log analytics</a:t>
          </a:r>
        </a:p>
      </dsp:txBody>
      <dsp:txXfrm>
        <a:off x="1292214" y="3917692"/>
        <a:ext cx="5250550" cy="1561062"/>
      </dsp:txXfrm>
    </dsp:sp>
    <dsp:sp modelId="{A03A4078-8313-4584-B9DA-E38AFDBA89DE}">
      <dsp:nvSpPr>
        <dsp:cNvPr id="0" name=""/>
        <dsp:cNvSpPr/>
      </dsp:nvSpPr>
      <dsp:spPr>
        <a:xfrm>
          <a:off x="5969507" y="1257465"/>
          <a:ext cx="1077827" cy="1077827"/>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212018" y="1257465"/>
        <a:ext cx="592805" cy="811065"/>
      </dsp:txXfrm>
    </dsp:sp>
    <dsp:sp modelId="{5BE16A52-902B-4219-ACC3-8E2FAF6583B7}">
      <dsp:nvSpPr>
        <dsp:cNvPr id="0" name=""/>
        <dsp:cNvSpPr/>
      </dsp:nvSpPr>
      <dsp:spPr>
        <a:xfrm>
          <a:off x="6591331" y="3180973"/>
          <a:ext cx="1077827" cy="1077827"/>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833842" y="3180973"/>
        <a:ext cx="592805" cy="8110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3/7/2017 7:59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3/7/2017 7:59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Calibri" panose="020F0502020204030204" pitchFamily="34" charset="0"/>
                <a:cs typeface="Times New Roman" panose="02020603050405020304" pitchFamily="18" charset="0"/>
              </a:rPr>
              <a:t>Microsoft Operations Management Suite (OMS) is the all-in-one hybrid cloud management solution for any enterprise to manage their workloads and applications on Azure or AWS, Windows Server or Linux, VMware or OpenStack in the most cost-effective way.</a:t>
            </a:r>
            <a:endParaRPr lang="en-US" sz="1200" i="1" dirty="0">
              <a:solidFill>
                <a:schemeClr val="tx1"/>
              </a:solidFill>
              <a:latin typeface="Segoe UI" panose="020B0502040204020203" pitchFamily="34" charset="0"/>
              <a:ea typeface="Calibri" panose="020F0502020204030204" pitchFamily="34" charset="0"/>
              <a:cs typeface="Times New Roman" panose="02020603050405020304" pitchFamily="18" charset="0"/>
            </a:endParaRPr>
          </a:p>
          <a:p>
            <a:pPr defTabSz="933237">
              <a:defRPr/>
            </a:pPr>
            <a:endParaRPr lang="en-US" dirty="0">
              <a:latin typeface="Segoe UI" panose="020B0502040204020203" pitchFamily="34" charset="0"/>
              <a:ea typeface="Calibri" panose="020F0502020204030204" pitchFamily="34" charset="0"/>
              <a:cs typeface="Times New Roman" panose="02020603050405020304" pitchFamily="18" charset="0"/>
            </a:endParaRPr>
          </a:p>
          <a:p>
            <a:pPr defTabSz="933237">
              <a:defRPr/>
            </a:pPr>
            <a:r>
              <a:rPr lang="en-US" dirty="0">
                <a:latin typeface="Segoe UI" panose="020B0502040204020203" pitchFamily="34" charset="0"/>
                <a:ea typeface="Calibri" panose="020F0502020204030204" pitchFamily="34" charset="0"/>
                <a:cs typeface="Times New Roman" panose="02020603050405020304" pitchFamily="18" charset="0"/>
              </a:rPr>
              <a:t>The principle of OMS is collecting all the system data and perform</a:t>
            </a:r>
            <a:r>
              <a:rPr lang="en-US" baseline="0" dirty="0">
                <a:latin typeface="Segoe UI" panose="020B0502040204020203" pitchFamily="34" charset="0"/>
                <a:ea typeface="Calibri" panose="020F0502020204030204" pitchFamily="34" charset="0"/>
                <a:cs typeface="Times New Roman" panose="02020603050405020304" pitchFamily="18" charset="0"/>
              </a:rPr>
              <a:t> intelligence on that</a:t>
            </a:r>
            <a:r>
              <a:rPr lang="en-US" dirty="0">
                <a:latin typeface="Segoe UI" panose="020B0502040204020203" pitchFamily="34" charset="0"/>
                <a:ea typeface="Calibri" panose="020F0502020204030204" pitchFamily="34" charset="0"/>
                <a:cs typeface="Times New Roman" panose="02020603050405020304" pitchFamily="18" charset="0"/>
              </a:rPr>
              <a:t>. </a:t>
            </a:r>
          </a:p>
          <a:p>
            <a:pPr defTabSz="933237">
              <a:defRPr/>
            </a:pPr>
            <a:r>
              <a:rPr lang="en-US" dirty="0">
                <a:latin typeface="Segoe UI" panose="020B0502040204020203" pitchFamily="34" charset="0"/>
                <a:ea typeface="Calibri" panose="020F0502020204030204" pitchFamily="34" charset="0"/>
                <a:cs typeface="Times New Roman" panose="02020603050405020304" pitchFamily="18" charset="0"/>
              </a:rPr>
              <a:t>Public Cloud offers this possibility. Huge amounts of data storage, fast searching and enormous scale. You</a:t>
            </a:r>
            <a:r>
              <a:rPr lang="en-US" baseline="0" dirty="0">
                <a:latin typeface="Segoe UI" panose="020B0502040204020203" pitchFamily="34" charset="0"/>
                <a:ea typeface="Calibri" panose="020F0502020204030204" pitchFamily="34" charset="0"/>
                <a:cs typeface="Times New Roman" panose="02020603050405020304" pitchFamily="18" charset="0"/>
              </a:rPr>
              <a:t> can’t do this in your own data center.</a:t>
            </a:r>
          </a:p>
          <a:p>
            <a:pPr defTabSz="933237">
              <a:defRPr/>
            </a:pPr>
            <a:r>
              <a:rPr lang="en-US" baseline="0" dirty="0">
                <a:latin typeface="Segoe UI" panose="020B0502040204020203" pitchFamily="34" charset="0"/>
                <a:ea typeface="Calibri" panose="020F0502020204030204" pitchFamily="34" charset="0"/>
                <a:cs typeface="Times New Roman" panose="02020603050405020304" pitchFamily="18" charset="0"/>
              </a:rPr>
              <a:t>Detect anomalies</a:t>
            </a:r>
          </a:p>
          <a:p>
            <a:pPr defTabSz="933237">
              <a:defRPr/>
            </a:pPr>
            <a:endParaRPr lang="en-US" baseline="0" dirty="0">
              <a:latin typeface="Segoe UI" panose="020B0502040204020203" pitchFamily="34" charset="0"/>
              <a:ea typeface="Calibri" panose="020F0502020204030204" pitchFamily="34" charset="0"/>
              <a:cs typeface="Times New Roman" panose="02020603050405020304" pitchFamily="18" charset="0"/>
            </a:endParaRPr>
          </a:p>
          <a:p>
            <a:pPr defTabSz="933237">
              <a:defRPr/>
            </a:pPr>
            <a:r>
              <a:rPr lang="en-US" baseline="0" dirty="0">
                <a:latin typeface="Segoe UI" panose="020B0502040204020203" pitchFamily="34" charset="0"/>
                <a:ea typeface="Calibri" panose="020F0502020204030204" pitchFamily="34" charset="0"/>
                <a:cs typeface="Times New Roman" panose="02020603050405020304" pitchFamily="18" charset="0"/>
              </a:rPr>
              <a:t>Data entering OMS trough the OMS client is unstructured and being indexed on arrival.</a:t>
            </a:r>
          </a:p>
          <a:p>
            <a:pPr defTabSz="933237">
              <a:defRPr/>
            </a:pPr>
            <a:r>
              <a:rPr lang="en-US" dirty="0">
                <a:latin typeface="Segoe UI" panose="020B0502040204020203" pitchFamily="34" charset="0"/>
                <a:ea typeface="Calibri" panose="020F0502020204030204" pitchFamily="34" charset="0"/>
                <a:cs typeface="Times New Roman" panose="02020603050405020304" pitchFamily="18" charset="0"/>
              </a:rPr>
              <a:t>This</a:t>
            </a:r>
            <a:r>
              <a:rPr lang="en-US" baseline="0" dirty="0">
                <a:latin typeface="Segoe UI" panose="020B0502040204020203" pitchFamily="34" charset="0"/>
                <a:ea typeface="Calibri" panose="020F0502020204030204" pitchFamily="34" charset="0"/>
                <a:cs typeface="Times New Roman" panose="02020603050405020304" pitchFamily="18" charset="0"/>
              </a:rPr>
              <a:t> allows really fast search and supports various data formats.</a:t>
            </a:r>
            <a:endParaRPr lang="en-US" dirty="0">
              <a:latin typeface="Segoe UI" panose="020B0502040204020203" pitchFamily="34" charset="0"/>
              <a:ea typeface="Calibri" panose="020F0502020204030204" pitchFamily="34" charset="0"/>
              <a:cs typeface="Times New Roman" panose="02020603050405020304" pitchFamily="18" charset="0"/>
            </a:endParaRPr>
          </a:p>
          <a:p>
            <a:endParaRPr lang="en-US" dirty="0"/>
          </a:p>
          <a:p>
            <a:r>
              <a:rPr lang="en-US" dirty="0"/>
              <a:t>If we look at traditional</a:t>
            </a:r>
            <a:r>
              <a:rPr lang="en-US" baseline="0" dirty="0"/>
              <a:t> monitoring it’s depended of infrastructure of database and high-end storage.  Therefor principle is to select which alert you want to receive and which ones not. </a:t>
            </a:r>
            <a:r>
              <a:rPr lang="en-US" b="1" baseline="0" dirty="0"/>
              <a:t>It takes time to tune.</a:t>
            </a:r>
          </a:p>
          <a:p>
            <a:r>
              <a:rPr lang="en-US" baseline="0" dirty="0"/>
              <a:t>If not you will receive too many alerts but then you will miss crucial patterns.</a:t>
            </a:r>
            <a:endParaRPr lang="en-US" dirty="0"/>
          </a:p>
          <a:p>
            <a:r>
              <a:rPr lang="en-US" dirty="0"/>
              <a:t>Although</a:t>
            </a:r>
            <a:r>
              <a:rPr lang="en-US" baseline="0" dirty="0"/>
              <a:t> traditional monitoring provides us a form of proactive operations it does not provide deep insights and troubleshooting is still a manual time consuming process.</a:t>
            </a:r>
          </a:p>
          <a:p>
            <a:r>
              <a:rPr lang="en-US" baseline="0" dirty="0"/>
              <a:t>With the cloud cadence companies miss the ability to manage multiple environments &amp; platforms.</a:t>
            </a:r>
            <a:endParaRPr lang="en-US" dirty="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4B2D9-F344-4463-A3E2-4BE7327096B9}"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60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foundation of</a:t>
            </a:r>
            <a:r>
              <a:rPr lang="en-US" baseline="0" dirty="0"/>
              <a:t> OMS is 2 services, 1 log analytics (formerly known as operational insights) and the other one automation.</a:t>
            </a:r>
          </a:p>
          <a:p>
            <a:r>
              <a:rPr lang="en-US" baseline="0" dirty="0"/>
              <a:t>If you want to manage an environment you need the ability get insight and visibility of what’s going on. With that insight you can make decisions. And with decisions you want to take action. And that’s where automation comes in.</a:t>
            </a:r>
          </a:p>
          <a:p>
            <a:r>
              <a:rPr lang="en-US" b="1" baseline="0" dirty="0"/>
              <a:t>So see, act, manage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S4 Solutions Specialist Summit</a:t>
            </a: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3/7/2017 7:59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54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3/7/2017 7:59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951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3/7/2017 7:59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6305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3/7/2017 7:59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85475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3/7/2017 8:00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81754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3/7/2017 7:59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38116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7.jp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8.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Master" Target="../slideMasters/slideMaster6.xml"/><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image" Target="../media/image61.png"/><Relationship Id="rId5" Type="http://schemas.openxmlformats.org/officeDocument/2006/relationships/image" Target="../media/image13.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 Id="rId1" Type="http://schemas.openxmlformats.org/officeDocument/2006/relationships/slideMaster" Target="../slideMasters/slideMaster3.xml"/><Relationship Id="rId6" Type="http://schemas.openxmlformats.org/officeDocument/2006/relationships/image" Target="../media/image14.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7.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bin"/><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2.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7.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p:cNvPicPr>
            <a:picLocks noChangeAspect="1"/>
          </p:cNvPicPr>
          <p:nvPr userDrawn="1"/>
        </p:nvPicPr>
        <p:blipFill>
          <a:blip r:embed="rId3"/>
          <a:stretch>
            <a:fillRect/>
          </a:stretch>
        </p:blipFill>
        <p:spPr>
          <a:xfrm>
            <a:off x="6791902" y="976982"/>
            <a:ext cx="5656489" cy="5707333"/>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9 for internal audiences">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5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gray">
          <a:xfrm>
            <a:off x="274702" y="1211287"/>
            <a:ext cx="7315200" cy="365757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0470"/>
            <a:ext cx="7315200" cy="182959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8" y="30384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0"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4868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183" y="6182089"/>
            <a:ext cx="1552931" cy="332660"/>
          </a:xfrm>
          <a:prstGeom prst="rect">
            <a:avLst/>
          </a:prstGeom>
        </p:spPr>
      </p:pic>
    </p:spTree>
    <p:extLst>
      <p:ext uri="{BB962C8B-B14F-4D97-AF65-F5344CB8AC3E}">
        <p14:creationId xmlns:p14="http://schemas.microsoft.com/office/powerpoint/2010/main" val="132628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6121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532884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8300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5451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7588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89532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528978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98341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2955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0210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732537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55095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809580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68137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813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036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605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737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10839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782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9ED7"/>
          </a:solidFill>
          <a:ln>
            <a:noFill/>
          </a:ln>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
        <p:nvSpPr>
          <p:cNvPr id="13" name="Rectangle 12"/>
          <p:cNvSpPr/>
          <p:nvPr userDrawn="1"/>
        </p:nvSpPr>
        <p:spPr bwMode="white">
          <a:xfrm>
            <a:off x="636"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019207"/>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sz="1800">
              <a:solidFill>
                <a:srgbClr val="505050"/>
              </a:solidFill>
            </a:endParaRPr>
          </a:p>
        </p:txBody>
      </p:sp>
    </p:spTree>
    <p:extLst>
      <p:ext uri="{BB962C8B-B14F-4D97-AF65-F5344CB8AC3E}">
        <p14:creationId xmlns:p14="http://schemas.microsoft.com/office/powerpoint/2010/main" val="605035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0801960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18187" y="1439654"/>
            <a:ext cx="11400103" cy="2465355"/>
          </a:xfrm>
        </p:spPr>
        <p:txBody>
          <a:bodyPr/>
          <a:lstStyle>
            <a:lvl1pPr>
              <a:lnSpc>
                <a:spcPct val="90000"/>
              </a:lnSpc>
              <a:buSzPct val="100000"/>
              <a:buFont typeface="Arial" pitchFamily="34" charset="0"/>
              <a:buChar char="•"/>
              <a:defRPr>
                <a:solidFill>
                  <a:schemeClr val="bg1">
                    <a:lumMod val="75000"/>
                  </a:schemeClr>
                </a:solidFill>
              </a:defRPr>
            </a:lvl1pPr>
            <a:lvl2pPr algn="l" defTabSz="924936" rtl="0" eaLnBrk="1" latinLnBrk="0" hangingPunct="1">
              <a:lnSpc>
                <a:spcPct val="90000"/>
              </a:lnSpc>
              <a:spcBef>
                <a:spcPct val="20000"/>
              </a:spcBef>
              <a:buClr>
                <a:srgbClr val="777777"/>
              </a:buClr>
              <a:buSzPct val="100000"/>
              <a:buFont typeface="Segoe" pitchFamily="34" charset="0"/>
              <a:buChar char="−"/>
              <a:defRPr lang="en-US" sz="2856" kern="1200" dirty="0" smtClean="0">
                <a:solidFill>
                  <a:schemeClr val="bg1">
                    <a:lumMod val="75000"/>
                  </a:schemeClr>
                </a:solidFill>
                <a:latin typeface="+mn-lt"/>
                <a:ea typeface="+mn-ea"/>
                <a:cs typeface="+mn-cs"/>
              </a:defRPr>
            </a:lvl2pPr>
            <a:lvl3pPr algn="l" defTabSz="924936" rtl="0" eaLnBrk="1" latinLnBrk="0" hangingPunct="1">
              <a:lnSpc>
                <a:spcPct val="90000"/>
              </a:lnSpc>
              <a:spcBef>
                <a:spcPct val="20000"/>
              </a:spcBef>
              <a:buClr>
                <a:srgbClr val="777777"/>
              </a:buClr>
              <a:buSzPct val="100000"/>
              <a:buFont typeface="Segoe" pitchFamily="34" charset="0"/>
              <a:buChar char="−"/>
              <a:defRPr lang="en-US" sz="2448" kern="1200" dirty="0" smtClean="0">
                <a:solidFill>
                  <a:schemeClr val="bg1">
                    <a:lumMod val="75000"/>
                  </a:schemeClr>
                </a:solidFill>
                <a:latin typeface="+mn-lt"/>
                <a:ea typeface="+mn-ea"/>
                <a:cs typeface="+mn-cs"/>
              </a:defRPr>
            </a:lvl3pPr>
            <a:lvl4pPr algn="l" defTabSz="924936" rtl="0" eaLnBrk="1" latinLnBrk="0" hangingPunct="1">
              <a:lnSpc>
                <a:spcPct val="90000"/>
              </a:lnSpc>
              <a:spcBef>
                <a:spcPct val="20000"/>
              </a:spcBef>
              <a:buClr>
                <a:srgbClr val="777777"/>
              </a:buClr>
              <a:buSzPct val="100000"/>
              <a:buFont typeface="Segoe" pitchFamily="34" charset="0"/>
              <a:buChar char="−"/>
              <a:defRPr lang="en-US" sz="2448" kern="1200" dirty="0" smtClean="0">
                <a:solidFill>
                  <a:schemeClr val="bg1">
                    <a:lumMod val="75000"/>
                  </a:schemeClr>
                </a:solidFill>
                <a:latin typeface="+mn-lt"/>
                <a:ea typeface="+mn-ea"/>
                <a:cs typeface="+mn-cs"/>
              </a:defRPr>
            </a:lvl4pPr>
            <a:lvl5pPr algn="l" defTabSz="924936" rtl="0" eaLnBrk="1" latinLnBrk="0" hangingPunct="1">
              <a:lnSpc>
                <a:spcPct val="90000"/>
              </a:lnSpc>
              <a:spcBef>
                <a:spcPct val="20000"/>
              </a:spcBef>
              <a:buClr>
                <a:srgbClr val="777777"/>
              </a:buClr>
              <a:buSzPct val="100000"/>
              <a:buFont typeface="Segoe" pitchFamily="34" charset="0"/>
              <a:buChar char="−"/>
              <a:defRPr lang="en-US" sz="2448" kern="1200" dirty="0">
                <a:solidFill>
                  <a:schemeClr val="bg1">
                    <a:lumMod val="75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512195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436475" cy="803075"/>
          </a:xfrm>
          <a:prstGeom prst="rect">
            <a:avLst/>
          </a:prstGeom>
          <a:solidFill>
            <a:srgbClr val="0A5BBA">
              <a:alpha val="89804"/>
            </a:srgbClr>
          </a:solidFill>
        </p:spPr>
        <p:txBody>
          <a:bodyPr lIns="182880" tIns="91440" rIns="91440" bIns="91440" anchor="ctr">
            <a:normAutofit/>
          </a:bodyPr>
          <a:lstStyle>
            <a:lvl1pPr>
              <a:defRPr sz="3264" baseline="0">
                <a:solidFill>
                  <a:schemeClr val="bg1"/>
                </a:solidFill>
                <a:latin typeface="+mn-lt"/>
              </a:defRPr>
            </a:lvl1pPr>
          </a:lstStyle>
          <a:p>
            <a:pPr lvl="0"/>
            <a:r>
              <a:rPr lang="en-US"/>
              <a:t>Click to edit Master title style</a:t>
            </a:r>
            <a:endParaRPr lang="en-US" dirty="0"/>
          </a:p>
        </p:txBody>
      </p:sp>
      <p:sp>
        <p:nvSpPr>
          <p:cNvPr id="4" name="Slide Number Placeholder 2"/>
          <p:cNvSpPr>
            <a:spLocks noGrp="1"/>
          </p:cNvSpPr>
          <p:nvPr>
            <p:ph type="sldNum" sz="quarter" idx="11"/>
          </p:nvPr>
        </p:nvSpPr>
        <p:spPr>
          <a:xfrm>
            <a:off x="9223719" y="6482891"/>
            <a:ext cx="2901844" cy="372394"/>
          </a:xfrm>
          <a:prstGeom prst="rect">
            <a:avLst/>
          </a:prstGeom>
        </p:spPr>
        <p:txBody>
          <a:bodyPr/>
          <a:lstStyle>
            <a:lvl1pPr>
              <a:defRPr sz="1088">
                <a:solidFill>
                  <a:schemeClr val="tx1"/>
                </a:solidFill>
              </a:defRPr>
            </a:lvl1pPr>
          </a:lstStyle>
          <a:p>
            <a:fld id="{74A398B2-5A34-1A4A-811E-F4027282568C}" type="slidenum">
              <a:rPr lang="en-US" smtClean="0">
                <a:solidFill>
                  <a:srgbClr val="292929"/>
                </a:solidFill>
              </a:rPr>
              <a:pPr/>
              <a:t>‹#›</a:t>
            </a:fld>
            <a:endParaRPr lang="en-US" dirty="0">
              <a:solidFill>
                <a:srgbClr val="292929"/>
              </a:solidFill>
            </a:endParaRPr>
          </a:p>
        </p:txBody>
      </p:sp>
      <p:sp>
        <p:nvSpPr>
          <p:cNvPr id="5" name="Content Placeholder 2"/>
          <p:cNvSpPr>
            <a:spLocks noGrp="1"/>
          </p:cNvSpPr>
          <p:nvPr>
            <p:ph idx="1"/>
          </p:nvPr>
        </p:nvSpPr>
        <p:spPr>
          <a:xfrm>
            <a:off x="207274" y="1010320"/>
            <a:ext cx="11918289" cy="5181130"/>
          </a:xfrm>
          <a:noFill/>
        </p:spPr>
        <p:txBody>
          <a:bodyPr lIns="182880" tIns="91440" rIns="91440" bIns="91440">
            <a:normAutofit/>
          </a:bodyPr>
          <a:lstStyle>
            <a:lvl1pPr marL="310865" indent="-310865">
              <a:lnSpc>
                <a:spcPct val="100000"/>
              </a:lnSpc>
              <a:buFont typeface="Arial" pitchFamily="34" charset="0"/>
              <a:buChar char="•"/>
              <a:defRPr/>
            </a:lvl1pPr>
            <a:lvl2pPr marL="621731" indent="-306547">
              <a:lnSpc>
                <a:spcPct val="100000"/>
              </a:lnSpc>
              <a:buFont typeface="Arial" pitchFamily="34" charset="0"/>
              <a:buChar char="•"/>
              <a:defRPr/>
            </a:lvl2pPr>
            <a:lvl3pPr marL="932596" indent="-310865">
              <a:lnSpc>
                <a:spcPct val="100000"/>
              </a:lnSpc>
              <a:buFont typeface="Arial" pitchFamily="34" charset="0"/>
              <a:buChar char="•"/>
              <a:defRPr/>
            </a:lvl3pPr>
            <a:lvl4pPr marL="1243463" indent="-310865">
              <a:lnSpc>
                <a:spcPct val="100000"/>
              </a:lnSpc>
              <a:buFont typeface="Arial" pitchFamily="34" charset="0"/>
              <a:buChar char="•"/>
              <a:defRPr/>
            </a:lvl4pPr>
            <a:lvl5pPr marL="1554328" indent="-310865">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417482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1283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606"/>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38346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9" y="296910"/>
            <a:ext cx="11725174" cy="914365"/>
          </a:xfrm>
        </p:spPr>
        <p:txBody>
          <a:bodyPr/>
          <a:lstStyle>
            <a:lvl1pPr>
              <a:defRPr sz="434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697074"/>
            <a:ext cx="10972800" cy="1470531"/>
          </a:xfrm>
        </p:spPr>
        <p:txBody>
          <a:bodyPr/>
          <a:lstStyle>
            <a:lvl1pPr>
              <a:defRPr sz="1950">
                <a:gradFill>
                  <a:gsLst>
                    <a:gs pos="1250">
                      <a:schemeClr val="tx1"/>
                    </a:gs>
                    <a:gs pos="100000">
                      <a:schemeClr val="tx1"/>
                    </a:gs>
                  </a:gsLst>
                  <a:lin ang="5400000" scaled="0"/>
                </a:gradFill>
                <a:latin typeface="+mn-lt"/>
              </a:defRPr>
            </a:lvl1pPr>
            <a:lvl2pPr>
              <a:defRPr sz="1801"/>
            </a:lvl2pPr>
            <a:lvl3pPr>
              <a:defRPr sz="150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152296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Blank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23722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799503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07633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115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72209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45040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827503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89699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65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rotWithShape="1">
          <a:blip r:embed="rId2">
            <a:extLst>
              <a:ext uri="{28A0092B-C50C-407E-A947-70E740481C1C}">
                <a14:useLocalDpi xmlns:a14="http://schemas.microsoft.com/office/drawing/2010/main" val="0"/>
              </a:ext>
            </a:extLst>
          </a:blip>
          <a:srcRect r="-26"/>
          <a:stretch/>
        </p:blipFill>
        <p:spPr bwMode="auto">
          <a:xfrm>
            <a:off x="1587" y="0"/>
            <a:ext cx="12434888" cy="6992938"/>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val="0"/>
              </a:ext>
            </a:extLst>
          </a:blip>
          <a:srcRect l="65503" t="34125" r="11757" b="25768"/>
          <a:stretch>
            <a:fillRect/>
          </a:stretch>
        </p:blipFill>
        <p:spPr bwMode="auto">
          <a:xfrm>
            <a:off x="8158164" y="2374900"/>
            <a:ext cx="2827337" cy="280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879976" y="241300"/>
            <a:ext cx="9286875"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73076" y="479425"/>
            <a:ext cx="1304925" cy="285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274640" y="1456837"/>
            <a:ext cx="5486399" cy="897427"/>
          </a:xfrm>
        </p:spPr>
        <p:txBody>
          <a:bodyPr/>
          <a:lstStyle>
            <a:lvl1pPr>
              <a:defRPr sz="5199">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274702" y="4440119"/>
            <a:ext cx="5486336" cy="528405"/>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5343465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436475" cy="699452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4"/>
          <p:cNvSpPr/>
          <p:nvPr userDrawn="1"/>
        </p:nvSpPr>
        <p:spPr bwMode="auto">
          <a:xfrm>
            <a:off x="277814" y="296863"/>
            <a:ext cx="6397625" cy="64008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73076" y="479425"/>
            <a:ext cx="1304925" cy="285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74640" y="1456837"/>
            <a:ext cx="5486399" cy="897427"/>
          </a:xfrm>
        </p:spPr>
        <p:txBody>
          <a:bodyPr/>
          <a:lstStyle>
            <a:lvl1pPr>
              <a:defRPr sz="5199">
                <a:solidFill>
                  <a:schemeClr val="bg1"/>
                </a:solidFill>
              </a:defRPr>
            </a:lvl1pPr>
          </a:lstStyle>
          <a:p>
            <a:r>
              <a:rPr lang="en-US"/>
              <a:t>Click to edit Master title style</a:t>
            </a:r>
            <a:endParaRPr lang="en-US" dirty="0"/>
          </a:p>
        </p:txBody>
      </p:sp>
      <p:sp>
        <p:nvSpPr>
          <p:cNvPr id="13" name="Subtitle 2"/>
          <p:cNvSpPr>
            <a:spLocks noGrp="1"/>
          </p:cNvSpPr>
          <p:nvPr>
            <p:ph type="subTitle" idx="1"/>
          </p:nvPr>
        </p:nvSpPr>
        <p:spPr>
          <a:xfrm>
            <a:off x="274702" y="4440119"/>
            <a:ext cx="5486336" cy="528405"/>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215854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436475"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146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dirty="0"/>
              <a:t>Click to edit Master title style</a:t>
            </a:r>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dirty="0"/>
              <a:t>Click to edit Master subtitle style</a:t>
            </a:r>
          </a:p>
        </p:txBody>
      </p:sp>
    </p:spTree>
    <p:extLst>
      <p:ext uri="{BB962C8B-B14F-4D97-AF65-F5344CB8AC3E}">
        <p14:creationId xmlns:p14="http://schemas.microsoft.com/office/powerpoint/2010/main" val="143970894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303">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826610321"/>
      </p:ext>
    </p:extLst>
  </p:cSld>
  <p:clrMapOvr>
    <a:masterClrMapping/>
  </p:clrMapOvr>
  <p:transition>
    <p:fade/>
  </p:transition>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 - Gre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82880" tIns="45720" rIns="182880" bIns="45720" rtlCol="0" anchor="t">
            <a:noAutofit/>
          </a:bodyPr>
          <a:lstStyle>
            <a:lvl1pPr>
              <a:defRPr lang="en-US" sz="5303" dirty="0"/>
            </a:lvl1pPr>
          </a:lstStyle>
          <a:p>
            <a:pPr lvl="0"/>
            <a:r>
              <a:rPr lang="en-US" dirty="0"/>
              <a:t>Click to edit Master title style</a:t>
            </a:r>
          </a:p>
        </p:txBody>
      </p:sp>
      <p:sp>
        <p:nvSpPr>
          <p:cNvPr id="5" name="Rectangle 4"/>
          <p:cNvSpPr/>
          <p:nvPr userDrawn="1"/>
        </p:nvSpPr>
        <p:spPr>
          <a:xfrm>
            <a:off x="5332119" y="6456049"/>
            <a:ext cx="1772238" cy="286306"/>
          </a:xfrm>
          <a:prstGeom prst="rect">
            <a:avLst/>
          </a:prstGeom>
        </p:spPr>
        <p:txBody>
          <a:bodyPr wrap="none">
            <a:spAutoFit/>
          </a:bodyPr>
          <a:lstStyle/>
          <a:p>
            <a:pPr algn="ctr" defTabSz="932418">
              <a:defRPr/>
            </a:pPr>
            <a:r>
              <a:rPr lang="en-US" sz="1224" dirty="0">
                <a:solidFill>
                  <a:prstClr val="black">
                    <a:tint val="75000"/>
                  </a:prstClr>
                </a:solidFill>
                <a:latin typeface="Segoe UI Light" panose="020B0502040204020203" pitchFamily="34" charset="0"/>
                <a:cs typeface="Segoe UI Light" panose="020B0502040204020203" pitchFamily="34" charset="0"/>
              </a:rPr>
              <a:t>HIGHLY CONFIDENTIAL</a:t>
            </a:r>
          </a:p>
        </p:txBody>
      </p:sp>
    </p:spTree>
    <p:extLst>
      <p:ext uri="{BB962C8B-B14F-4D97-AF65-F5344CB8AC3E}">
        <p14:creationId xmlns:p14="http://schemas.microsoft.com/office/powerpoint/2010/main" val="355484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3096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67427" y="3449638"/>
            <a:ext cx="608013" cy="608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274320" y="292082"/>
            <a:ext cx="11887200" cy="946413"/>
          </a:xfrm>
          <a:prstGeom prst="rect">
            <a:avLst/>
          </a:prstGeom>
        </p:spPr>
        <p:txBody>
          <a:bodyPr/>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p:nvPr>
        </p:nvSpPr>
        <p:spPr>
          <a:xfrm>
            <a:off x="274638" y="2125663"/>
            <a:ext cx="10058400" cy="9440914"/>
          </a:xfrm>
          <a:prstGeom prst="rect">
            <a:avLst/>
          </a:prstGeom>
        </p:spPr>
        <p:txBody>
          <a:bodyPr/>
          <a:lstStyle>
            <a:lvl1pPr marL="0" indent="0">
              <a:buNone/>
              <a:defRPr sz="16624">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Tree>
    <p:extLst>
      <p:ext uri="{BB962C8B-B14F-4D97-AF65-F5344CB8AC3E}">
        <p14:creationId xmlns:p14="http://schemas.microsoft.com/office/powerpoint/2010/main" val="848185056"/>
      </p:ext>
    </p:extLst>
  </p:cSld>
  <p:clrMapOvr>
    <a:masterClrMapping/>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a:extLst>
              <a:ext uri="{28A0092B-C50C-407E-A947-70E740481C1C}">
                <a14:useLocalDpi xmlns:a14="http://schemas.microsoft.com/office/drawing/2010/main" val="0"/>
              </a:ext>
            </a:extLst>
          </a:blip>
          <a:srcRect l="18812" t="9330" b="22168"/>
          <a:stretch/>
        </p:blipFill>
        <p:spPr>
          <a:xfrm flipH="1">
            <a:off x="0" y="1"/>
            <a:ext cx="12436475" cy="6994525"/>
          </a:xfrm>
          <a:prstGeom prst="rect">
            <a:avLst/>
          </a:prstGeom>
        </p:spPr>
      </p:pic>
      <p:sp>
        <p:nvSpPr>
          <p:cNvPr id="14" name="Rectangle 13"/>
          <p:cNvSpPr/>
          <p:nvPr userDrawn="1"/>
        </p:nvSpPr>
        <p:spPr bwMode="auto">
          <a:xfrm>
            <a:off x="274639" y="2993723"/>
            <a:ext cx="8283536" cy="3707117"/>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0" rIns="182837" bIns="146270"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83493" y="3290017"/>
            <a:ext cx="6295120" cy="1942924"/>
          </a:xfrm>
        </p:spPr>
        <p:txBody>
          <a:bodyPr/>
          <a:lstStyle>
            <a:lvl1pPr>
              <a:defRPr sz="6017"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83494" y="5743632"/>
            <a:ext cx="5834745" cy="690587"/>
          </a:xfrm>
        </p:spPr>
        <p:txBody>
          <a:bodyPr anchor="ctr"/>
          <a:lstStyle>
            <a:lvl1pPr marL="0" indent="0" algn="l">
              <a:lnSpc>
                <a:spcPct val="100000"/>
              </a:lnSpc>
              <a:spcBef>
                <a:spcPts val="0"/>
              </a:spcBef>
              <a:buNone/>
              <a:defRPr sz="1632">
                <a:solidFill>
                  <a:schemeClr val="bg1"/>
                </a:solidFill>
                <a:latin typeface="+mj-lt"/>
              </a:defRPr>
            </a:lvl1pPr>
            <a:lvl2pPr marL="457069" indent="0" algn="ctr">
              <a:buNone/>
              <a:defRPr>
                <a:solidFill>
                  <a:schemeClr val="tx1">
                    <a:tint val="75000"/>
                  </a:schemeClr>
                </a:solidFill>
              </a:defRPr>
            </a:lvl2pPr>
            <a:lvl3pPr marL="914138" indent="0" algn="ctr">
              <a:buNone/>
              <a:defRPr>
                <a:solidFill>
                  <a:schemeClr val="tx1">
                    <a:tint val="75000"/>
                  </a:schemeClr>
                </a:solidFill>
              </a:defRPr>
            </a:lvl3pPr>
            <a:lvl4pPr marL="1371208" indent="0" algn="ctr">
              <a:buNone/>
              <a:defRPr>
                <a:solidFill>
                  <a:schemeClr val="tx1">
                    <a:tint val="75000"/>
                  </a:schemeClr>
                </a:solidFill>
              </a:defRPr>
            </a:lvl4pPr>
            <a:lvl5pPr marL="1828277" indent="0" algn="ctr">
              <a:buNone/>
              <a:defRPr>
                <a:solidFill>
                  <a:schemeClr val="tx1">
                    <a:tint val="75000"/>
                  </a:schemeClr>
                </a:solidFill>
              </a:defRPr>
            </a:lvl5pPr>
            <a:lvl6pPr marL="2285346" indent="0" algn="ctr">
              <a:buNone/>
              <a:defRPr>
                <a:solidFill>
                  <a:schemeClr val="tx1">
                    <a:tint val="75000"/>
                  </a:schemeClr>
                </a:solidFill>
              </a:defRPr>
            </a:lvl6pPr>
            <a:lvl7pPr marL="2742415" indent="0" algn="ctr">
              <a:buNone/>
              <a:defRPr>
                <a:solidFill>
                  <a:schemeClr val="tx1">
                    <a:tint val="75000"/>
                  </a:schemeClr>
                </a:solidFill>
              </a:defRPr>
            </a:lvl7pPr>
            <a:lvl8pPr marL="3199484" indent="0" algn="ctr">
              <a:buNone/>
              <a:defRPr>
                <a:solidFill>
                  <a:schemeClr val="tx1">
                    <a:tint val="75000"/>
                  </a:schemeClr>
                </a:solidFill>
              </a:defRPr>
            </a:lvl8pPr>
            <a:lvl9pPr marL="3656554"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25466" y="534989"/>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8275" y="5102482"/>
            <a:ext cx="11887201" cy="499107"/>
          </a:xfrm>
        </p:spPr>
        <p:txBody>
          <a:bodyPr>
            <a:spAutoFit/>
          </a:bodyPr>
          <a:lstStyle>
            <a:lvl1pPr marL="0" indent="0">
              <a:buNone/>
              <a:defRPr sz="2244" b="1" i="0">
                <a:solidFill>
                  <a:schemeClr val="bg1"/>
                </a:solidFill>
                <a:latin typeface="Segoe UI" charset="0"/>
                <a:ea typeface="Segoe UI" charset="0"/>
                <a:cs typeface="Segoe UI" charset="0"/>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2841695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2"/>
            <a:ext cx="11887201"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0666696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273520559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74640" y="699454"/>
            <a:ext cx="11888786" cy="91757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74638" y="1410927"/>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
        <p:nvSpPr>
          <p:cNvPr id="4" name="Text Placeholder 5"/>
          <p:cNvSpPr>
            <a:spLocks noGrp="1"/>
          </p:cNvSpPr>
          <p:nvPr>
            <p:ph type="body" sz="quarter" idx="11"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1328221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42747623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74638" y="1333210"/>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423104074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74638" y="1212852"/>
            <a:ext cx="11887201"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33427002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
        <p:nvSpPr>
          <p:cNvPr id="6" name="Text Placeholder 3"/>
          <p:cNvSpPr>
            <a:spLocks noGrp="1"/>
          </p:cNvSpPr>
          <p:nvPr>
            <p:ph type="body" sz="quarter" idx="10" hasCustomPrompt="1"/>
          </p:nvPr>
        </p:nvSpPr>
        <p:spPr>
          <a:xfrm>
            <a:off x="274638" y="1035295"/>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399866021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20399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74638" y="1333210"/>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3998089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979651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65207"/>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74640" y="295277"/>
            <a:ext cx="11888786" cy="917575"/>
          </a:xfrm>
        </p:spPr>
        <p:txBody>
          <a:bodyPr/>
          <a:lstStyle>
            <a:lvl1pPr>
              <a:defRPr sz="4488"/>
            </a:lvl1pPr>
          </a:lstStyle>
          <a:p>
            <a:r>
              <a:rPr lang="en-US" dirty="0"/>
              <a:t>Click to edit Master title style</a:t>
            </a:r>
          </a:p>
        </p:txBody>
      </p:sp>
      <p:sp>
        <p:nvSpPr>
          <p:cNvPr id="6" name="Text Placeholder 3"/>
          <p:cNvSpPr>
            <a:spLocks noGrp="1"/>
          </p:cNvSpPr>
          <p:nvPr>
            <p:ph type="body" sz="quarter" idx="10" hasCustomPrompt="1"/>
          </p:nvPr>
        </p:nvSpPr>
        <p:spPr>
          <a:xfrm>
            <a:off x="274638" y="1035295"/>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1051663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8" y="2948628"/>
            <a:ext cx="11887201" cy="1181862"/>
          </a:xfrm>
          <a:noFill/>
        </p:spPr>
        <p:txBody>
          <a:bodyPr tIns="91440" bIns="91440" anchor="t" anchorCtr="0">
            <a:spAutoFit/>
          </a:bodyPr>
          <a:lstStyle>
            <a:lvl1pPr>
              <a:defRPr sz="7198" spc="-100" baseline="0">
                <a:solidFill>
                  <a:schemeClr val="bg1"/>
                </a:solidFill>
              </a:defRPr>
            </a:lvl1pPr>
          </a:lstStyle>
          <a:p>
            <a:r>
              <a:rPr lang="en-US" dirty="0"/>
              <a:t>Section title</a:t>
            </a:r>
          </a:p>
        </p:txBody>
      </p:sp>
    </p:spTree>
    <p:extLst>
      <p:ext uri="{BB962C8B-B14F-4D97-AF65-F5344CB8AC3E}">
        <p14:creationId xmlns:p14="http://schemas.microsoft.com/office/powerpoint/2010/main" val="310939447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Section Title with header">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8" y="2948628"/>
            <a:ext cx="11887201" cy="1181862"/>
          </a:xfrm>
          <a:noFill/>
        </p:spPr>
        <p:txBody>
          <a:bodyPr tIns="91440" bIns="91440" anchor="t" anchorCtr="0">
            <a:spAutoFit/>
          </a:bodyPr>
          <a:lstStyle>
            <a:lvl1pPr>
              <a:defRPr sz="7198" spc="-100"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74638" y="466302"/>
            <a:ext cx="11887201" cy="442604"/>
          </a:xfrm>
        </p:spPr>
        <p:txBody>
          <a:bodyPr>
            <a:spAutoFit/>
          </a:bodyPr>
          <a:lstStyle>
            <a:lvl1pPr marL="0" indent="0">
              <a:buNone/>
              <a:defRPr sz="1836" b="1" baseline="0">
                <a:solidFill>
                  <a:schemeClr val="bg1"/>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PAGE HEADER</a:t>
            </a:r>
          </a:p>
        </p:txBody>
      </p:sp>
    </p:spTree>
    <p:extLst>
      <p:ext uri="{BB962C8B-B14F-4D97-AF65-F5344CB8AC3E}">
        <p14:creationId xmlns:p14="http://schemas.microsoft.com/office/powerpoint/2010/main" val="14312885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2" y="6078668"/>
            <a:ext cx="10974388" cy="62502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2"/>
            <a:ext cx="3288506" cy="704345"/>
          </a:xfrm>
          <a:prstGeom prst="rect">
            <a:avLst/>
          </a:prstGeom>
        </p:spPr>
      </p:pic>
    </p:spTree>
    <p:extLst>
      <p:ext uri="{BB962C8B-B14F-4D97-AF65-F5344CB8AC3E}">
        <p14:creationId xmlns:p14="http://schemas.microsoft.com/office/powerpoint/2010/main" val="263714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446183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74638" y="1346163"/>
            <a:ext cx="11887201"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313155160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40" y="686248"/>
            <a:ext cx="11888786"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8" y="295536"/>
            <a:ext cx="11887201"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167694345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74638" y="1136277"/>
            <a:ext cx="11887201" cy="470856"/>
          </a:xfrm>
        </p:spPr>
        <p:txBody>
          <a:bodyPr>
            <a:spAutoFit/>
          </a:bodyPr>
          <a:lstStyle>
            <a:lvl1pPr marL="0" indent="0">
              <a:buNone/>
              <a:defRPr sz="2040" b="1">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13994320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3"/>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89065171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0118813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7485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091358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47618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5386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8369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10751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93837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8621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804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5790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6217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85565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84148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8830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3604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5655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606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60714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32788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2071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612408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512678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0123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5469731" y="6563488"/>
            <a:ext cx="1429913" cy="372394"/>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950011" y="1449981"/>
            <a:ext cx="11009249" cy="738664"/>
          </a:xfrm>
        </p:spPr>
        <p:txBody>
          <a:bodyPr/>
          <a:lstStyle/>
          <a:p>
            <a:pPr lvl="0"/>
            <a:r>
              <a:rPr lang="en-US"/>
              <a:t>Edit Master text styles</a:t>
            </a:r>
          </a:p>
        </p:txBody>
      </p:sp>
    </p:spTree>
    <p:extLst>
      <p:ext uri="{BB962C8B-B14F-4D97-AF65-F5344CB8AC3E}">
        <p14:creationId xmlns:p14="http://schemas.microsoft.com/office/powerpoint/2010/main" val="1163585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5864093-F89F-4AF7-B5B5-749415D5BE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756489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6" name="Rectangle 5"/>
          <p:cNvSpPr/>
          <p:nvPr/>
        </p:nvSpPr>
        <p:spPr bwMode="hidden">
          <a:xfrm>
            <a:off x="5" y="6752766"/>
            <a:ext cx="12436474" cy="247543"/>
          </a:xfrm>
          <a:prstGeom prst="rect">
            <a:avLst/>
          </a:prstGeom>
          <a:solidFill>
            <a:srgbClr val="005C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698" tIns="38849" rIns="38849" bIns="77698" numCol="1" spcCol="0" rtlCol="0" fromWordArt="0" anchor="b" anchorCtr="0" forceAA="0" compatLnSpc="1">
            <a:prstTxWarp prst="textNoShape">
              <a:avLst/>
            </a:prstTxWarp>
            <a:noAutofit/>
          </a:bodyPr>
          <a:lstStyle/>
          <a:p>
            <a:pPr lvl="0" algn="ctr" defTabSz="776722" fontAlgn="base">
              <a:spcBef>
                <a:spcPct val="0"/>
              </a:spcBef>
              <a:spcAft>
                <a:spcPct val="0"/>
              </a:spcAft>
            </a:pPr>
            <a:endParaRPr lang="en-US" sz="1836" spc="-42" dirty="0" err="1">
              <a:gradFill>
                <a:gsLst>
                  <a:gs pos="100000">
                    <a:srgbClr val="FFFFFF"/>
                  </a:gs>
                  <a:gs pos="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29662" y="233152"/>
            <a:ext cx="11375536" cy="847540"/>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2" y="1476624"/>
            <a:ext cx="11375536" cy="1287660"/>
          </a:xfrm>
        </p:spPr>
        <p:txBody>
          <a:bodyPr/>
          <a:lstStyle>
            <a:lvl1pPr marL="0" indent="0">
              <a:spcBef>
                <a:spcPts val="0"/>
              </a:spcBef>
              <a:spcAft>
                <a:spcPts val="1028"/>
              </a:spcAft>
              <a:buNone/>
              <a:defRPr sz="4590" spc="-86" baseline="0">
                <a:latin typeface="+mj-lt"/>
              </a:defRPr>
            </a:lvl1pPr>
            <a:lvl2pPr marL="0" indent="0">
              <a:spcBef>
                <a:spcPts val="0"/>
              </a:spcBef>
              <a:spcAft>
                <a:spcPts val="457"/>
              </a:spcAft>
              <a:buNone/>
              <a:defRPr sz="2448" spc="-57" baseline="0">
                <a:gradFill flip="none" rotWithShape="1">
                  <a:gsLst>
                    <a:gs pos="0">
                      <a:srgbClr val="FFFFFF"/>
                    </a:gs>
                    <a:gs pos="86000">
                      <a:srgbClr val="FFFFFF"/>
                    </a:gs>
                  </a:gsLst>
                  <a:path path="circle">
                    <a:fillToRect r="100000" b="100000"/>
                  </a:path>
                  <a:tileRect l="-100000" t="-100000"/>
                </a:gradFill>
              </a:defRPr>
            </a:lvl2pPr>
            <a:lvl3pPr marL="0" indent="0">
              <a:spcBef>
                <a:spcPts val="0"/>
              </a:spcBef>
              <a:spcAft>
                <a:spcPts val="457"/>
              </a:spcAft>
              <a:buNone/>
              <a:defRPr sz="2346"/>
            </a:lvl3pPr>
            <a:lvl4pPr marL="0" indent="0">
              <a:spcBef>
                <a:spcPts val="0"/>
              </a:spcBef>
              <a:spcAft>
                <a:spcPts val="457"/>
              </a:spcAft>
              <a:buNone/>
              <a:defRPr/>
            </a:lvl4pPr>
            <a:lvl5pPr marL="0" indent="0">
              <a:spcBef>
                <a:spcPts val="0"/>
              </a:spcBef>
              <a:spcAft>
                <a:spcPts val="457"/>
              </a:spcAft>
              <a:buNone/>
              <a:defRPr/>
            </a:lvl5pPr>
          </a:lstStyle>
          <a:p>
            <a:pPr lvl="0"/>
            <a:r>
              <a:rPr lang="en-US"/>
              <a:t>Click to edit Master text styles</a:t>
            </a:r>
          </a:p>
          <a:p>
            <a:pPr lvl="1"/>
            <a:r>
              <a:rPr lang="en-US"/>
              <a:t>Second level</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4287691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2" y="1212854"/>
            <a:ext cx="11887200" cy="204762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45" indent="0">
              <a:buNone/>
              <a:defRPr/>
            </a:lvl3pPr>
            <a:lvl4pPr marL="456892" indent="0">
              <a:buNone/>
              <a:defRPr/>
            </a:lvl4pPr>
            <a:lvl5pPr marL="6853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582314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2" y="1212854"/>
            <a:ext cx="11887200" cy="20476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5" indent="0">
              <a:buNone/>
              <a:defRPr/>
            </a:lvl3pPr>
            <a:lvl4pPr marL="456892" indent="0">
              <a:buNone/>
              <a:defRPr/>
            </a:lvl4pPr>
            <a:lvl5pPr marL="6853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86846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2"/>
            <a:ext cx="11887200" cy="2116688"/>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872931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2"/>
            <a:ext cx="11887200" cy="211668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146963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0567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56456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112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52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746"/>
          </a:xfrm>
          <a:prstGeom prst="rect">
            <a:avLst/>
          </a:prstGeom>
        </p:spPr>
        <p:txBody>
          <a:bodyPr/>
          <a:lstStyle>
            <a:lvl1pPr marL="290319" indent="-290319">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6" indent="-280798">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2" indent="-29031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5" indent="-2284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363077"/>
            <a:ext cx="12436476" cy="631450"/>
          </a:xfrm>
          <a:prstGeom prst="rect">
            <a:avLst/>
          </a:prstGeom>
          <a:solidFill>
            <a:srgbClr val="FFFF99"/>
          </a:solidFill>
        </p:spPr>
        <p:txBody>
          <a:bodyPr wrap="square" lIns="155412" tIns="77707" rIns="155412" bIns="77707"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705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0072C6"/>
                </a:solidFill>
              </a:rPr>
              <a:t>Microsoft Confidential</a:t>
            </a:r>
            <a:endParaRPr lang="en-US" dirty="0">
              <a:solidFill>
                <a:srgbClr val="0072C6"/>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2418"/>
            <a:fld id="{27258FFF-F925-446B-8502-81C933981705}" type="slidenum">
              <a:rPr lang="en-US" smtClean="0">
                <a:solidFill>
                  <a:srgbClr val="0072C6"/>
                </a:solidFill>
              </a:rPr>
              <a:pPr defTabSz="932418"/>
              <a:t>‹#›</a:t>
            </a:fld>
            <a:endParaRPr lang="en-US" dirty="0">
              <a:solidFill>
                <a:srgbClr val="0072C6"/>
              </a:solidFill>
            </a:endParaRPr>
          </a:p>
        </p:txBody>
      </p:sp>
      <p:sp>
        <p:nvSpPr>
          <p:cNvPr id="6" name="Title 1"/>
          <p:cNvSpPr>
            <a:spLocks noGrp="1"/>
          </p:cNvSpPr>
          <p:nvPr>
            <p:ph type="title"/>
          </p:nvPr>
        </p:nvSpPr>
        <p:spPr>
          <a:xfrm>
            <a:off x="274640" y="295279"/>
            <a:ext cx="11889564" cy="917575"/>
          </a:xfrm>
        </p:spPr>
        <p:txBody>
          <a:bodyPr/>
          <a:lstStyle/>
          <a:p>
            <a:r>
              <a:rPr lang="en-US" dirty="0"/>
              <a:t>Click to edit Master title style</a:t>
            </a:r>
          </a:p>
        </p:txBody>
      </p:sp>
    </p:spTree>
    <p:extLst>
      <p:ext uri="{BB962C8B-B14F-4D97-AF65-F5344CB8AC3E}">
        <p14:creationId xmlns:p14="http://schemas.microsoft.com/office/powerpoint/2010/main" val="4179287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2"/>
            <a:ext cx="11887200" cy="946413"/>
          </a:xfrm>
          <a:prstGeom prst="rect">
            <a:avLst/>
          </a:prstGeom>
        </p:spPr>
        <p:txBody>
          <a:bodyPr/>
          <a:lstStyle>
            <a:lvl1pPr algn="l">
              <a:defRPr sz="5198">
                <a:gradFill>
                  <a:gsLst>
                    <a:gs pos="1250">
                      <a:schemeClr val="tx1"/>
                    </a:gs>
                    <a:gs pos="100000">
                      <a:schemeClr val="tx1"/>
                    </a:gs>
                  </a:gsLst>
                  <a:lin ang="5400000" scaled="0"/>
                </a:gradFill>
              </a:defRPr>
            </a:lvl1pPr>
          </a:lstStyle>
          <a:p>
            <a:r>
              <a:rPr lang="en-US" dirty="0"/>
              <a:t>Click to edit master title style</a:t>
            </a:r>
          </a:p>
        </p:txBody>
      </p:sp>
      <p:sp>
        <p:nvSpPr>
          <p:cNvPr id="8" name="Slide Number Placeholder 7"/>
          <p:cNvSpPr>
            <a:spLocks noGrp="1"/>
          </p:cNvSpPr>
          <p:nvPr>
            <p:ph type="sldNum" sz="quarter" idx="11"/>
          </p:nvPr>
        </p:nvSpPr>
        <p:spPr>
          <a:xfrm>
            <a:off x="11595101" y="6565392"/>
            <a:ext cx="566737" cy="137160"/>
          </a:xfrm>
          <a:prstGeom prst="rect">
            <a:avLst/>
          </a:prstGeom>
        </p:spPr>
        <p:txBody>
          <a:bodyPr/>
          <a:lstStyle/>
          <a:p>
            <a:pPr defTabSz="932418">
              <a:lnSpc>
                <a:spcPct val="90000"/>
              </a:lnSpc>
            </a:pPr>
            <a:fld id="{1BC86A1F-E589-44B2-A543-2EC98F5547A7}" type="slidenum">
              <a:rPr lang="en-US" smtClean="0">
                <a:gradFill>
                  <a:gsLst>
                    <a:gs pos="0">
                      <a:srgbClr val="EFEFEF"/>
                    </a:gs>
                    <a:gs pos="100000">
                      <a:srgbClr val="EFEFEF"/>
                    </a:gs>
                  </a:gsLst>
                  <a:lin ang="5400000" scaled="0"/>
                </a:gradFill>
              </a:rPr>
              <a:pPr defTabSz="932418">
                <a:lnSpc>
                  <a:spcPct val="90000"/>
                </a:lnSpc>
              </a:pPr>
              <a:t>‹#›</a:t>
            </a:fld>
            <a:endParaRPr lang="en-US"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1791087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8"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userDrawn="1"/>
        </p:nvSpPr>
        <p:spPr bwMode="gray">
          <a:xfrm>
            <a:off x="274703"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3" y="1211250"/>
            <a:ext cx="7315200" cy="2736729"/>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731588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1" y="6243237"/>
            <a:ext cx="1280160" cy="274492"/>
          </a:xfrm>
          <a:prstGeom prst="rect">
            <a:avLst/>
          </a:prstGeom>
        </p:spPr>
      </p:pic>
      <p:sp>
        <p:nvSpPr>
          <p:cNvPr id="7"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380573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3939" y="6238523"/>
            <a:ext cx="1273629" cy="274320"/>
          </a:xfrm>
          <a:prstGeom prst="rect">
            <a:avLst/>
          </a:prstGeom>
        </p:spPr>
      </p:pic>
      <p:sp>
        <p:nvSpPr>
          <p:cNvPr id="6"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16098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266039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97017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014527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32034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227987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585287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705109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22084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300990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887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4910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157585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2061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8437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6866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0946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543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90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69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74207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533848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815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4750924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a:prstGeom prst="rect">
            <a:avLst/>
          </a:prstGeo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a:prstGeom prst="rect">
            <a:avLst/>
          </a:prstGeo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198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8"/>
              </a:lnSpc>
              <a:defRPr sz="5799"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1"/>
            <a:ext cx="3937000" cy="137160"/>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595105" y="6565391"/>
            <a:ext cx="566737" cy="137160"/>
          </a:xfrm>
          <a:prstGeom prst="rect">
            <a:avLst/>
          </a:prstGeom>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166241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3408" tIns="89631" rIns="143408" bIns="89631" anchor="t" anchorCtr="0"/>
          <a:lstStyle>
            <a:lvl1pPr>
              <a:defRPr sz="6017"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79261" tIns="143408" rIns="179261" bIns="143408">
            <a:noAutofit/>
          </a:bodyPr>
          <a:lstStyle>
            <a:lvl1pPr marL="0" indent="0">
              <a:spcBef>
                <a:spcPts val="0"/>
              </a:spcBef>
              <a:buNone/>
              <a:defRPr sz="357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9075832" y="6399061"/>
            <a:ext cx="2798207" cy="372394"/>
          </a:xfrm>
          <a:prstGeom prst="rect">
            <a:avLst/>
          </a:prstGeom>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2015552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6104464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959393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0594" y="3139444"/>
            <a:ext cx="3288506" cy="704445"/>
          </a:xfrm>
          <a:prstGeom prst="rect">
            <a:avLst/>
          </a:prstGeom>
        </p:spPr>
      </p:pic>
      <p:sp>
        <p:nvSpPr>
          <p:cNvPr id="4" name="Text Box 3"/>
          <p:cNvSpPr txBox="1">
            <a:spLocks noChangeArrowheads="1"/>
          </p:cNvSpPr>
          <p:nvPr userDrawn="1"/>
        </p:nvSpPr>
        <p:spPr bwMode="blackWhite">
          <a:xfrm>
            <a:off x="273051" y="6079033"/>
            <a:ext cx="10974388" cy="625023"/>
          </a:xfrm>
          <a:prstGeom prst="rect">
            <a:avLst/>
          </a:prstGeom>
        </p:spPr>
        <p:txBody>
          <a:bodyPr vert="horz" wrap="square" lIns="182854" tIns="146283" rIns="182854" bIns="146283" numCol="1" anchor="t" anchorCtr="0" compatLnSpc="1">
            <a:prstTxWarp prst="textNoShape">
              <a:avLst/>
            </a:prstTxWarp>
            <a:spAutoFit/>
          </a:bodyPr>
          <a:lstStyle/>
          <a:p>
            <a:pPr defTabSz="932111" eaLnBrk="0" fontAlgn="base" hangingPunct="0"/>
            <a:r>
              <a:rPr lang="en-US" sz="700"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32111" eaLnBrk="0" fontAlgn="base" hangingPunct="0"/>
            <a:r>
              <a:rPr lang="en-US" sz="700"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634064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
        <p:nvSpPr>
          <p:cNvPr id="2" name="TextBox 1"/>
          <p:cNvSpPr txBox="1"/>
          <p:nvPr userDrawn="1"/>
        </p:nvSpPr>
        <p:spPr>
          <a:xfrm>
            <a:off x="10469259" y="296863"/>
            <a:ext cx="16925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AzureCon</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89199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58477649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416447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51034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468907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1990994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731302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74306071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6657499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6529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49939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65272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097793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59989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Gree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073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533578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85095888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head dark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2466951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377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0158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9273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156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4188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4460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4292353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33101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844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7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069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49426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19641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580060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ppendix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41348863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449290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510180"/>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Tree>
    <p:extLst>
      <p:ext uri="{BB962C8B-B14F-4D97-AF65-F5344CB8AC3E}">
        <p14:creationId xmlns:p14="http://schemas.microsoft.com/office/powerpoint/2010/main" val="494500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6176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5" y="480502"/>
            <a:ext cx="2557752" cy="547907"/>
          </a:xfrm>
          <a:prstGeom prst="rect">
            <a:avLst/>
          </a:prstGeom>
        </p:spPr>
      </p:pic>
    </p:spTree>
    <p:extLst>
      <p:ext uri="{BB962C8B-B14F-4D97-AF65-F5344CB8AC3E}">
        <p14:creationId xmlns:p14="http://schemas.microsoft.com/office/powerpoint/2010/main" val="728298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4"/>
            <a:ext cx="9144000" cy="366335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38" y="3954457"/>
            <a:ext cx="9144000"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409969" y="479775"/>
            <a:ext cx="1552931" cy="332660"/>
          </a:xfrm>
          <a:prstGeom prst="rect">
            <a:avLst/>
          </a:prstGeom>
        </p:spPr>
      </p:pic>
    </p:spTree>
    <p:extLst>
      <p:ext uri="{BB962C8B-B14F-4D97-AF65-F5344CB8AC3E}">
        <p14:creationId xmlns:p14="http://schemas.microsoft.com/office/powerpoint/2010/main" val="3215561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85"/>
          <a:stretch/>
        </p:blipFill>
        <p:spPr>
          <a:xfrm>
            <a:off x="-91054" y="0"/>
            <a:ext cx="12509143" cy="7000996"/>
          </a:xfrm>
          <a:prstGeom prst="rect">
            <a:avLst/>
          </a:prstGeom>
        </p:spPr>
      </p:pic>
      <p:sp>
        <p:nvSpPr>
          <p:cNvPr id="18" name="Rectangle 17"/>
          <p:cNvSpPr/>
          <p:nvPr userDrawn="1"/>
        </p:nvSpPr>
        <p:spPr bwMode="gray">
          <a:xfrm>
            <a:off x="274638" y="2125663"/>
            <a:ext cx="7315200" cy="420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580" y="685634"/>
            <a:ext cx="1552931" cy="332660"/>
          </a:xfrm>
          <a:prstGeom prst="rect">
            <a:avLst/>
          </a:prstGeom>
        </p:spPr>
      </p:pic>
    </p:spTree>
    <p:extLst>
      <p:ext uri="{BB962C8B-B14F-4D97-AF65-F5344CB8AC3E}">
        <p14:creationId xmlns:p14="http://schemas.microsoft.com/office/powerpoint/2010/main" val="3066390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flipH="1">
            <a:off x="-1" y="0"/>
            <a:ext cx="12436476" cy="6994525"/>
          </a:xfrm>
          <a:prstGeom prst="rect">
            <a:avLst/>
          </a:prstGeom>
        </p:spPr>
      </p:pic>
      <p:sp>
        <p:nvSpPr>
          <p:cNvPr id="20" name="Rectangle 19"/>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4"/>
            <a:ext cx="7316788" cy="1828800"/>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411875" y="479775"/>
            <a:ext cx="1552931" cy="332660"/>
          </a:xfrm>
          <a:prstGeom prst="rect">
            <a:avLst/>
          </a:prstGeom>
        </p:spPr>
      </p:pic>
    </p:spTree>
    <p:extLst>
      <p:ext uri="{BB962C8B-B14F-4D97-AF65-F5344CB8AC3E}">
        <p14:creationId xmlns:p14="http://schemas.microsoft.com/office/powerpoint/2010/main" val="35815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425186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19"/>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12"/>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58360" y="6182089"/>
            <a:ext cx="1552931" cy="332660"/>
          </a:xfrm>
          <a:prstGeom prst="rect">
            <a:avLst/>
          </a:prstGeom>
        </p:spPr>
      </p:pic>
    </p:spTree>
    <p:extLst>
      <p:ext uri="{BB962C8B-B14F-4D97-AF65-F5344CB8AC3E}">
        <p14:creationId xmlns:p14="http://schemas.microsoft.com/office/powerpoint/2010/main" val="1387680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3076"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0"/>
            <a:ext cx="12436476"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Click to edit Master text</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25208" y="480503"/>
            <a:ext cx="1552931" cy="332660"/>
          </a:xfrm>
          <a:prstGeom prst="rect">
            <a:avLst/>
          </a:prstGeom>
        </p:spPr>
      </p:pic>
    </p:spTree>
    <p:extLst>
      <p:ext uri="{BB962C8B-B14F-4D97-AF65-F5344CB8AC3E}">
        <p14:creationId xmlns:p14="http://schemas.microsoft.com/office/powerpoint/2010/main" val="2702311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1"/>
            <a:ext cx="12436476"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Click to edit Master text</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211" y="479775"/>
            <a:ext cx="1552931" cy="332660"/>
          </a:xfrm>
          <a:prstGeom prst="rect">
            <a:avLst/>
          </a:prstGeom>
        </p:spPr>
      </p:pic>
    </p:spTree>
    <p:extLst>
      <p:ext uri="{BB962C8B-B14F-4D97-AF65-F5344CB8AC3E}">
        <p14:creationId xmlns:p14="http://schemas.microsoft.com/office/powerpoint/2010/main" val="4050431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7" y="1"/>
            <a:ext cx="12435840" cy="69926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5486400" cy="457200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5487988" cy="27449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4868863"/>
            <a:ext cx="54879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748683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7 for internal audiences">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7" y="1"/>
            <a:ext cx="12435840" cy="69926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638" y="2125663"/>
            <a:ext cx="5486400" cy="457200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3925"/>
            <a:ext cx="5487988" cy="27449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4868863"/>
            <a:ext cx="54879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183" y="6182089"/>
            <a:ext cx="1552931" cy="332660"/>
          </a:xfrm>
          <a:prstGeom prst="rect">
            <a:avLst/>
          </a:prstGeom>
        </p:spPr>
      </p:pic>
    </p:spTree>
    <p:extLst>
      <p:ext uri="{BB962C8B-B14F-4D97-AF65-F5344CB8AC3E}">
        <p14:creationId xmlns:p14="http://schemas.microsoft.com/office/powerpoint/2010/main" val="3992220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89" y="3"/>
            <a:ext cx="12434704" cy="6994521"/>
          </a:xfrm>
          <a:prstGeom prst="rect">
            <a:avLst/>
          </a:prstGeom>
        </p:spPr>
      </p:pic>
      <p:sp>
        <p:nvSpPr>
          <p:cNvPr id="18" name="Rectangle 17"/>
          <p:cNvSpPr/>
          <p:nvPr userDrawn="1"/>
        </p:nvSpPr>
        <p:spPr bwMode="gray">
          <a:xfrm>
            <a:off x="274638" y="2125663"/>
            <a:ext cx="7315200" cy="27432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7316788" cy="2743200"/>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868862"/>
            <a:ext cx="5487988"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479067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89" y="3"/>
            <a:ext cx="12434704" cy="6994521"/>
          </a:xfrm>
          <a:prstGeom prst="rect">
            <a:avLst/>
          </a:prstGeom>
        </p:spPr>
      </p:pic>
      <p:sp>
        <p:nvSpPr>
          <p:cNvPr id="19" name="Rectangle 18"/>
          <p:cNvSpPr/>
          <p:nvPr userDrawn="1"/>
        </p:nvSpPr>
        <p:spPr bwMode="gray">
          <a:xfrm>
            <a:off x="274638" y="2125663"/>
            <a:ext cx="7315200" cy="27432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D:\Documents\Projects\2012 Projects\_Template-Templates\MS Visual ID\Artwork\MSFT_cornerstone_tiles\CornerStoneTile-Blank\screen\CS_Tile_Red185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6862"/>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5662"/>
            <a:ext cx="7316788" cy="274319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864608"/>
            <a:ext cx="5487988"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208" y="480503"/>
            <a:ext cx="1552931" cy="332660"/>
          </a:xfrm>
          <a:prstGeom prst="rect">
            <a:avLst/>
          </a:prstGeom>
        </p:spPr>
      </p:pic>
    </p:spTree>
    <p:extLst>
      <p:ext uri="{BB962C8B-B14F-4D97-AF65-F5344CB8AC3E}">
        <p14:creationId xmlns:p14="http://schemas.microsoft.com/office/powerpoint/2010/main" val="2026652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457198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9" y="48672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255289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image" Target="../media/image1.png"/><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theme" Target="../theme/theme1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1.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1.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8" Type="http://schemas.openxmlformats.org/officeDocument/2006/relationships/slideLayout" Target="../slideLayouts/slideLayout57.xml"/><Relationship Id="rId3"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theme" Target="../theme/theme4.xml"/><Relationship Id="rId20" Type="http://schemas.openxmlformats.org/officeDocument/2006/relationships/slideLayout" Target="../slideLayouts/slideLayout104.xml"/><Relationship Id="rId41"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31.xml"/><Relationship Id="rId1"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theme" Target="../theme/theme7.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theme" Target="../theme/theme8.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theme" Target="../theme/theme9.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61" r:id="rId24"/>
    <p:sldLayoutId id="2147484363" r:id="rId25"/>
    <p:sldLayoutId id="2147484366" r:id="rId26"/>
    <p:sldLayoutId id="2147484368" r:id="rId27"/>
    <p:sldLayoutId id="2147484372"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07988945"/>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 id="2147484528" r:id="rId12"/>
    <p:sldLayoutId id="2147484529" r:id="rId13"/>
    <p:sldLayoutId id="2147484530" r:id="rId14"/>
    <p:sldLayoutId id="2147484531" r:id="rId15"/>
    <p:sldLayoutId id="2147484532" r:id="rId16"/>
    <p:sldLayoutId id="2147484533" r:id="rId17"/>
    <p:sldLayoutId id="2147484534" r:id="rId18"/>
    <p:sldLayoutId id="2147484535" r:id="rId19"/>
    <p:sldLayoutId id="2147484536" r:id="rId20"/>
    <p:sldLayoutId id="2147484537" r:id="rId21"/>
    <p:sldLayoutId id="2147484538" r:id="rId22"/>
    <p:sldLayoutId id="2147484539" r:id="rId23"/>
    <p:sldLayoutId id="2147484540" r:id="rId24"/>
    <p:sldLayoutId id="2147484541" r:id="rId25"/>
    <p:sldLayoutId id="2147484542" r:id="rId26"/>
    <p:sldLayoutId id="2147484543"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230611901"/>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294" r:id="rId27"/>
    <p:sldLayoutId id="2147484295" r:id="rId28"/>
    <p:sldLayoutId id="2147484296" r:id="rId29"/>
    <p:sldLayoutId id="2147484297" r:id="rId30"/>
    <p:sldLayoutId id="2147484298" r:id="rId31"/>
    <p:sldLayoutId id="2147484299" r:id="rId32"/>
    <p:sldLayoutId id="2147484300" r:id="rId33"/>
    <p:sldLayoutId id="2147484301" r:id="rId34"/>
    <p:sldLayoutId id="2147484302"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8394157"/>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 id="2147484416" r:id="rId29"/>
    <p:sldLayoutId id="2147484417" r:id="rId30"/>
    <p:sldLayoutId id="2147484418" r:id="rId31"/>
    <p:sldLayoutId id="2147484419" r:id="rId32"/>
    <p:sldLayoutId id="2147484420" r:id="rId33"/>
    <p:sldLayoutId id="2147484421" r:id="rId34"/>
    <p:sldLayoutId id="2147484422" r:id="rId35"/>
    <p:sldLayoutId id="2147484423" r:id="rId36"/>
    <p:sldLayoutId id="2147484424" r:id="rId37"/>
    <p:sldLayoutId id="2147484425" r:id="rId38"/>
    <p:sldLayoutId id="2147484426" r:id="rId39"/>
    <p:sldLayoutId id="2147484427" r:id="rId40"/>
    <p:sldLayoutId id="2147484428" r:id="rId41"/>
    <p:sldLayoutId id="2147484429" r:id="rId42"/>
    <p:sldLayoutId id="2147484430" r:id="rId43"/>
    <p:sldLayoutId id="2147484431" r:id="rId44"/>
    <p:sldLayoutId id="2147484432" r:id="rId4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6652449"/>
            <a:ext cx="12436475" cy="361047"/>
            <a:chOff x="2577137" y="4571778"/>
            <a:chExt cx="9101124" cy="1390560"/>
          </a:xfrm>
        </p:grpSpPr>
        <p:sp>
          <p:nvSpPr>
            <p:cNvPr id="11" name="TextBox 4"/>
            <p:cNvSpPr txBox="1"/>
            <p:nvPr/>
          </p:nvSpPr>
          <p:spPr>
            <a:xfrm>
              <a:off x="2577137" y="4571778"/>
              <a:ext cx="3416327" cy="1390458"/>
            </a:xfrm>
            <a:prstGeom prst="rect">
              <a:avLst/>
            </a:prstGeom>
            <a:solidFill>
              <a:schemeClr val="accent2"/>
            </a:solidFill>
          </p:spPr>
          <p:txBody>
            <a:bodyPr wrap="square" lIns="457200" tIns="137160" rIns="365760" rtlCol="0">
              <a:noAutofit/>
            </a:bodyPr>
            <a:lstStyle/>
            <a:p>
              <a:pPr>
                <a:lnSpc>
                  <a:spcPts val="3060"/>
                </a:lnSpc>
              </a:pPr>
              <a:r>
                <a:rPr lang="en-US" sz="2856" dirty="0">
                  <a:solidFill>
                    <a:srgbClr val="FFFFFF"/>
                  </a:solidFill>
                  <a:latin typeface="Segoe UI Light"/>
                </a:rPr>
                <a:t> </a:t>
              </a:r>
            </a:p>
          </p:txBody>
        </p:sp>
        <p:sp>
          <p:nvSpPr>
            <p:cNvPr id="12" name="TextBox 5"/>
            <p:cNvSpPr txBox="1"/>
            <p:nvPr/>
          </p:nvSpPr>
          <p:spPr>
            <a:xfrm>
              <a:off x="4727278" y="4572002"/>
              <a:ext cx="3351966" cy="1390014"/>
            </a:xfrm>
            <a:prstGeom prst="rect">
              <a:avLst/>
            </a:prstGeom>
            <a:solidFill>
              <a:schemeClr val="accent2">
                <a:lumMod val="75000"/>
              </a:schemeClr>
            </a:solidFill>
          </p:spPr>
          <p:txBody>
            <a:bodyPr wrap="square" lIns="457200" tIns="137160" rIns="365760" rtlCol="0">
              <a:noAutofit/>
            </a:bodyPr>
            <a:lstStyle/>
            <a:p>
              <a:pPr defTabSz="932137">
                <a:lnSpc>
                  <a:spcPts val="3000"/>
                </a:lnSpc>
                <a:defRPr/>
              </a:pPr>
              <a:endParaRPr lang="en-US" sz="2856" kern="0" dirty="0">
                <a:solidFill>
                  <a:srgbClr val="FFFFFF"/>
                </a:solidFill>
                <a:latin typeface="Segoe UI Light"/>
              </a:endParaRPr>
            </a:p>
          </p:txBody>
        </p:sp>
        <p:sp>
          <p:nvSpPr>
            <p:cNvPr id="13" name="TextBox 6"/>
            <p:cNvSpPr txBox="1"/>
            <p:nvPr/>
          </p:nvSpPr>
          <p:spPr>
            <a:xfrm>
              <a:off x="8041939" y="4572324"/>
              <a:ext cx="3636322" cy="1390014"/>
            </a:xfrm>
            <a:prstGeom prst="rect">
              <a:avLst/>
            </a:prstGeom>
            <a:solidFill>
              <a:schemeClr val="accent2">
                <a:lumMod val="50000"/>
              </a:schemeClr>
            </a:solidFill>
          </p:spPr>
          <p:txBody>
            <a:bodyPr wrap="square" lIns="457200" tIns="137160" rIns="640080" rtlCol="0">
              <a:noAutofit/>
            </a:bodyPr>
            <a:lstStyle/>
            <a:p>
              <a:pPr defTabSz="932137">
                <a:lnSpc>
                  <a:spcPts val="3000"/>
                </a:lnSpc>
                <a:defRPr/>
              </a:pPr>
              <a:endParaRPr lang="en-US" sz="2856" kern="0" dirty="0">
                <a:solidFill>
                  <a:srgbClr val="FFFFFF"/>
                </a:solidFill>
                <a:latin typeface="Segoe UI Light"/>
              </a:endParaRPr>
            </a:p>
          </p:txBody>
        </p:sp>
      </p:grpSp>
      <p:sp>
        <p:nvSpPr>
          <p:cNvPr id="2" name="Title Placeholder 1"/>
          <p:cNvSpPr>
            <a:spLocks noGrp="1"/>
          </p:cNvSpPr>
          <p:nvPr>
            <p:ph type="title"/>
          </p:nvPr>
        </p:nvSpPr>
        <p:spPr>
          <a:xfrm>
            <a:off x="274639" y="295276"/>
            <a:ext cx="11889564" cy="91757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7" cy="2092881"/>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5753678"/>
      </p:ext>
    </p:extLst>
  </p:cSld>
  <p:clrMap bg1="lt1" tx1="dk1" bg2="lt2" tx2="dk2" accent1="accent1" accent2="accent2" accent3="accent3" accent4="accent4" accent5="accent5" accent6="accent6" hlink="hlink" folHlink="folHlink"/>
  <p:sldLayoutIdLst>
    <p:sldLayoutId id="2147484434" r:id="rId1"/>
    <p:sldLayoutId id="2147484435" r:id="rId2"/>
  </p:sldLayoutIdLst>
  <p:transition>
    <p:fade/>
  </p:transition>
  <p:txStyles>
    <p:titleStyle>
      <a:lvl1pPr algn="l" defTabSz="932444" rtl="0" eaLnBrk="1" latinLnBrk="0" hangingPunct="1">
        <a:lnSpc>
          <a:spcPct val="90000"/>
        </a:lnSpc>
        <a:spcBef>
          <a:spcPct val="0"/>
        </a:spcBef>
        <a:buNone/>
        <a:defRPr lang="en-US" sz="5399" b="0" kern="1200" cap="none" spc="-102" baseline="0" dirty="0" smtClean="0">
          <a:ln w="3175">
            <a:noFill/>
          </a:ln>
          <a:solidFill>
            <a:schemeClr val="tx1"/>
          </a:solidFill>
          <a:effectLst/>
          <a:latin typeface="+mj-lt"/>
          <a:ea typeface="+mn-ea"/>
          <a:cs typeface="Segoe UI" pitchFamily="34" charset="0"/>
        </a:defRPr>
      </a:lvl1pPr>
    </p:titleStyle>
    <p:bodyStyle>
      <a:lvl1pPr marL="342790" marR="0" indent="-342790" algn="l" defTabSz="932444"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44" rtl="0" eaLnBrk="1" latinLnBrk="0" hangingPunct="1">
        <a:defRPr sz="1800" kern="1200">
          <a:solidFill>
            <a:schemeClr val="tx1"/>
          </a:solidFill>
          <a:latin typeface="+mn-lt"/>
          <a:ea typeface="+mn-ea"/>
          <a:cs typeface="+mn-cs"/>
        </a:defRPr>
      </a:lvl1pPr>
      <a:lvl2pPr marL="466222" algn="l" defTabSz="932444" rtl="0" eaLnBrk="1" latinLnBrk="0" hangingPunct="1">
        <a:defRPr sz="1800" kern="1200">
          <a:solidFill>
            <a:schemeClr val="tx1"/>
          </a:solidFill>
          <a:latin typeface="+mn-lt"/>
          <a:ea typeface="+mn-ea"/>
          <a:cs typeface="+mn-cs"/>
        </a:defRPr>
      </a:lvl2pPr>
      <a:lvl3pPr marL="932444" algn="l" defTabSz="932444" rtl="0" eaLnBrk="1" latinLnBrk="0" hangingPunct="1">
        <a:defRPr sz="1800" kern="1200">
          <a:solidFill>
            <a:schemeClr val="tx1"/>
          </a:solidFill>
          <a:latin typeface="+mn-lt"/>
          <a:ea typeface="+mn-ea"/>
          <a:cs typeface="+mn-cs"/>
        </a:defRPr>
      </a:lvl3pPr>
      <a:lvl4pPr marL="1398665" algn="l" defTabSz="932444" rtl="0" eaLnBrk="1" latinLnBrk="0" hangingPunct="1">
        <a:defRPr sz="1800" kern="1200">
          <a:solidFill>
            <a:schemeClr val="tx1"/>
          </a:solidFill>
          <a:latin typeface="+mn-lt"/>
          <a:ea typeface="+mn-ea"/>
          <a:cs typeface="+mn-cs"/>
        </a:defRPr>
      </a:lvl4pPr>
      <a:lvl5pPr marL="1864887" algn="l" defTabSz="932444" rtl="0" eaLnBrk="1" latinLnBrk="0" hangingPunct="1">
        <a:defRPr sz="1800" kern="1200">
          <a:solidFill>
            <a:schemeClr val="tx1"/>
          </a:solidFill>
          <a:latin typeface="+mn-lt"/>
          <a:ea typeface="+mn-ea"/>
          <a:cs typeface="+mn-cs"/>
        </a:defRPr>
      </a:lvl5pPr>
      <a:lvl6pPr marL="2331110" algn="l" defTabSz="932444" rtl="0" eaLnBrk="1" latinLnBrk="0" hangingPunct="1">
        <a:defRPr sz="1800" kern="1200">
          <a:solidFill>
            <a:schemeClr val="tx1"/>
          </a:solidFill>
          <a:latin typeface="+mn-lt"/>
          <a:ea typeface="+mn-ea"/>
          <a:cs typeface="+mn-cs"/>
        </a:defRPr>
      </a:lvl6pPr>
      <a:lvl7pPr marL="2797331" algn="l" defTabSz="932444" rtl="0" eaLnBrk="1" latinLnBrk="0" hangingPunct="1">
        <a:defRPr sz="1800" kern="1200">
          <a:solidFill>
            <a:schemeClr val="tx1"/>
          </a:solidFill>
          <a:latin typeface="+mn-lt"/>
          <a:ea typeface="+mn-ea"/>
          <a:cs typeface="+mn-cs"/>
        </a:defRPr>
      </a:lvl7pPr>
      <a:lvl8pPr marL="3263554" algn="l" defTabSz="932444" rtl="0" eaLnBrk="1" latinLnBrk="0" hangingPunct="1">
        <a:defRPr sz="1800" kern="1200">
          <a:solidFill>
            <a:schemeClr val="tx1"/>
          </a:solidFill>
          <a:latin typeface="+mn-lt"/>
          <a:ea typeface="+mn-ea"/>
          <a:cs typeface="+mn-cs"/>
        </a:defRPr>
      </a:lvl8pPr>
      <a:lvl9pPr marL="3729774" algn="l" defTabSz="93244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964419"/>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 id="2147484453" r:id="rId12"/>
    <p:sldLayoutId id="2147484454" r:id="rId13"/>
  </p:sldLayoutIdLst>
  <p:transition>
    <p:fade/>
  </p:transition>
  <p:txStyles>
    <p:titleStyle>
      <a:lvl1pPr algn="l" defTabSz="931684" rtl="0" fontAlgn="base">
        <a:lnSpc>
          <a:spcPct val="90000"/>
        </a:lnSpc>
        <a:spcBef>
          <a:spcPct val="0"/>
        </a:spcBef>
        <a:spcAft>
          <a:spcPct val="0"/>
        </a:spcAft>
        <a:defRPr lang="en-US" sz="5303"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3999"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6"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8" y="1212851"/>
            <a:ext cx="11887201" cy="555610"/>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3082061821"/>
      </p:ext>
    </p:extLst>
  </p:cSld>
  <p:clrMap bg1="lt1" tx1="dk1" bg2="lt2" tx2="dk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 id="2147484467" r:id="rId12"/>
    <p:sldLayoutId id="2147484468" r:id="rId13"/>
    <p:sldLayoutId id="2147484469" r:id="rId14"/>
    <p:sldLayoutId id="2147484470" r:id="rId15"/>
    <p:sldLayoutId id="2147484471" r:id="rId16"/>
    <p:sldLayoutId id="2147484472" r:id="rId17"/>
    <p:sldLayoutId id="2147484473" r:id="rId18"/>
    <p:sldLayoutId id="2147484474" r:id="rId19"/>
  </p:sldLayoutIdLst>
  <p:transition>
    <p:fade/>
  </p:transition>
  <p:txStyles>
    <p:titleStyle>
      <a:lvl1pPr algn="l" defTabSz="931684" rtl="0" fontAlgn="base">
        <a:lnSpc>
          <a:spcPct val="90000"/>
        </a:lnSpc>
        <a:spcBef>
          <a:spcPct val="0"/>
        </a:spcBef>
        <a:spcAft>
          <a:spcPct val="0"/>
        </a:spcAft>
        <a:defRPr lang="en-US" sz="4488"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2652"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064938941"/>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 id="2147484487" r:id="rId12"/>
    <p:sldLayoutId id="2147484488" r:id="rId13"/>
    <p:sldLayoutId id="2147484489" r:id="rId14"/>
    <p:sldLayoutId id="2147484490" r:id="rId15"/>
    <p:sldLayoutId id="2147484491" r:id="rId16"/>
    <p:sldLayoutId id="2147484492" r:id="rId17"/>
    <p:sldLayoutId id="2147484493" r:id="rId18"/>
    <p:sldLayoutId id="2147484494" r:id="rId19"/>
    <p:sldLayoutId id="2147484495" r:id="rId20"/>
    <p:sldLayoutId id="2147484496" r:id="rId21"/>
    <p:sldLayoutId id="2147484497" r:id="rId22"/>
    <p:sldLayoutId id="2147484498" r:id="rId23"/>
    <p:sldLayoutId id="2147484499" r:id="rId24"/>
    <p:sldLayoutId id="2147484500" r:id="rId25"/>
    <p:sldLayoutId id="2147484501" r:id="rId26"/>
    <p:sldLayoutId id="2147484502" r:id="rId27"/>
    <p:sldLayoutId id="214748450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9"/>
            <a:ext cx="11889564" cy="917575"/>
          </a:xfrm>
          <a:prstGeom prst="rect">
            <a:avLst/>
          </a:prstGeom>
        </p:spPr>
        <p:txBody>
          <a:bodyPr vert="horz" wrap="square" lIns="146261" tIns="91413" rIns="146261" bIns="91413" rtlCol="0" anchor="t">
            <a:noAutofit/>
          </a:bodyPr>
          <a:lstStyle/>
          <a:p>
            <a:r>
              <a:rPr lang="en-US" dirty="0"/>
              <a:t>Click to edit Master title style</a:t>
            </a:r>
          </a:p>
        </p:txBody>
      </p:sp>
      <p:sp>
        <p:nvSpPr>
          <p:cNvPr id="4" name="Text Placeholder 3"/>
          <p:cNvSpPr>
            <a:spLocks noGrp="1"/>
          </p:cNvSpPr>
          <p:nvPr>
            <p:ph type="body" idx="1"/>
          </p:nvPr>
        </p:nvSpPr>
        <p:spPr>
          <a:xfrm>
            <a:off x="274644" y="1212853"/>
            <a:ext cx="11887198" cy="2116688"/>
          </a:xfrm>
          <a:prstGeom prst="rect">
            <a:avLst/>
          </a:prstGeom>
        </p:spPr>
        <p:txBody>
          <a:bodyPr vert="horz" wrap="square" lIns="146261" tIns="91413" rIns="146261"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4017774"/>
      </p:ext>
    </p:extLst>
  </p:cSld>
  <p:clrMap bg1="lt1" tx1="dk1" bg2="lt2" tx2="dk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Lst>
  <p:transition>
    <p:fade/>
  </p:transition>
  <p:txStyles>
    <p:titleStyle>
      <a:lvl1pPr algn="l" defTabSz="932114" rtl="0" eaLnBrk="1" latinLnBrk="0" hangingPunct="1">
        <a:lnSpc>
          <a:spcPct val="90000"/>
        </a:lnSpc>
        <a:spcBef>
          <a:spcPct val="0"/>
        </a:spcBef>
        <a:buNone/>
        <a:defRPr lang="en-US" sz="5302"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69" marR="0" indent="-342669" algn="l" defTabSz="93211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08" marR="0" indent="-241137" algn="l" defTabSz="93211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62" marR="0" indent="-228445" algn="l" defTabSz="93211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07" marR="0" indent="-228445" algn="l" defTabSz="93211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452" marR="0" indent="-228445" algn="l" defTabSz="93211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311"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9"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27"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83" indent="-233029" algn="l" defTabSz="93211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4" rtl="0" eaLnBrk="1" latinLnBrk="0" hangingPunct="1">
        <a:defRPr sz="1800" kern="1200">
          <a:solidFill>
            <a:schemeClr val="tx1"/>
          </a:solidFill>
          <a:latin typeface="+mn-lt"/>
          <a:ea typeface="+mn-ea"/>
          <a:cs typeface="+mn-cs"/>
        </a:defRPr>
      </a:lvl1pPr>
      <a:lvl2pPr marL="466057" algn="l" defTabSz="932114" rtl="0" eaLnBrk="1" latinLnBrk="0" hangingPunct="1">
        <a:defRPr sz="1800" kern="1200">
          <a:solidFill>
            <a:schemeClr val="tx1"/>
          </a:solidFill>
          <a:latin typeface="+mn-lt"/>
          <a:ea typeface="+mn-ea"/>
          <a:cs typeface="+mn-cs"/>
        </a:defRPr>
      </a:lvl2pPr>
      <a:lvl3pPr marL="932114" algn="l" defTabSz="932114" rtl="0" eaLnBrk="1" latinLnBrk="0" hangingPunct="1">
        <a:defRPr sz="1800" kern="1200">
          <a:solidFill>
            <a:schemeClr val="tx1"/>
          </a:solidFill>
          <a:latin typeface="+mn-lt"/>
          <a:ea typeface="+mn-ea"/>
          <a:cs typeface="+mn-cs"/>
        </a:defRPr>
      </a:lvl3pPr>
      <a:lvl4pPr marL="1398171" algn="l" defTabSz="932114" rtl="0" eaLnBrk="1" latinLnBrk="0" hangingPunct="1">
        <a:defRPr sz="1800" kern="1200">
          <a:solidFill>
            <a:schemeClr val="tx1"/>
          </a:solidFill>
          <a:latin typeface="+mn-lt"/>
          <a:ea typeface="+mn-ea"/>
          <a:cs typeface="+mn-cs"/>
        </a:defRPr>
      </a:lvl4pPr>
      <a:lvl5pPr marL="1864227" algn="l" defTabSz="932114" rtl="0" eaLnBrk="1" latinLnBrk="0" hangingPunct="1">
        <a:defRPr sz="1800" kern="1200">
          <a:solidFill>
            <a:schemeClr val="tx1"/>
          </a:solidFill>
          <a:latin typeface="+mn-lt"/>
          <a:ea typeface="+mn-ea"/>
          <a:cs typeface="+mn-cs"/>
        </a:defRPr>
      </a:lvl5pPr>
      <a:lvl6pPr marL="2330285" algn="l" defTabSz="932114" rtl="0" eaLnBrk="1" latinLnBrk="0" hangingPunct="1">
        <a:defRPr sz="1800" kern="1200">
          <a:solidFill>
            <a:schemeClr val="tx1"/>
          </a:solidFill>
          <a:latin typeface="+mn-lt"/>
          <a:ea typeface="+mn-ea"/>
          <a:cs typeface="+mn-cs"/>
        </a:defRPr>
      </a:lvl6pPr>
      <a:lvl7pPr marL="2796340" algn="l" defTabSz="932114" rtl="0" eaLnBrk="1" latinLnBrk="0" hangingPunct="1">
        <a:defRPr sz="1800" kern="1200">
          <a:solidFill>
            <a:schemeClr val="tx1"/>
          </a:solidFill>
          <a:latin typeface="+mn-lt"/>
          <a:ea typeface="+mn-ea"/>
          <a:cs typeface="+mn-cs"/>
        </a:defRPr>
      </a:lvl7pPr>
      <a:lvl8pPr marL="3262396" algn="l" defTabSz="932114" rtl="0" eaLnBrk="1" latinLnBrk="0" hangingPunct="1">
        <a:defRPr sz="1800" kern="1200">
          <a:solidFill>
            <a:schemeClr val="tx1"/>
          </a:solidFill>
          <a:latin typeface="+mn-lt"/>
          <a:ea typeface="+mn-ea"/>
          <a:cs typeface="+mn-cs"/>
        </a:defRPr>
      </a:lvl8pPr>
      <a:lvl9pPr marL="3728455" algn="l" defTabSz="93211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documentation/articles/log-analytics-data-collector-api/" TargetMode="External"/><Relationship Id="rId2" Type="http://schemas.openxmlformats.org/officeDocument/2006/relationships/hyperlink" Target="https://blogs.technet.microsoft.com/msoms/2016/08/30/http-data-collector-api-send-us-data-from-space-or-anywhere/"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hyperlink" Target="http://oms-calculator-webapp.azurewebsites.net/home" TargetMode="External"/><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hyperlink" Target="http://download.microsoft.com/download/5/C/4/5C41780B-5821-4EB8-AA23-60404A224568/OMS_Pricing_and_Licensing_Datasheet.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documentation/services/log-analytics/" TargetMode="External"/><Relationship Id="rId2" Type="http://schemas.openxmlformats.org/officeDocument/2006/relationships/hyperlink" Target="https://blogs.technet.microsoft.com/msoms/"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1.xml"/><Relationship Id="rId16" Type="http://schemas.openxmlformats.org/officeDocument/2006/relationships/image" Target="../media/image108.png"/><Relationship Id="rId1" Type="http://schemas.openxmlformats.org/officeDocument/2006/relationships/slideLayout" Target="../slideLayouts/slideLayout195.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2.xml"/><Relationship Id="rId1" Type="http://schemas.openxmlformats.org/officeDocument/2006/relationships/slideLayout" Target="../slideLayouts/slideLayout221.xml"/><Relationship Id="rId5" Type="http://schemas.openxmlformats.org/officeDocument/2006/relationships/image" Target="../media/image112.pn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16.png"/><Relationship Id="rId11" Type="http://schemas.openxmlformats.org/officeDocument/2006/relationships/image" Target="../media/image120.png"/><Relationship Id="rId5" Type="http://schemas.openxmlformats.org/officeDocument/2006/relationships/image" Target="../media/image105.png"/><Relationship Id="rId10" Type="http://schemas.openxmlformats.org/officeDocument/2006/relationships/image" Target="../media/image119.png"/><Relationship Id="rId4" Type="http://schemas.openxmlformats.org/officeDocument/2006/relationships/image" Target="../media/image115.png"/><Relationship Id="rId9"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documentation/articles/log-analytics-data-sources-windows-events/" TargetMode="External"/><Relationship Id="rId2" Type="http://schemas.openxmlformats.org/officeDocument/2006/relationships/hyperlink" Target="https://azure.microsoft.com/en-us/documentation/articles/log-analytics-data-sources-custom-logs/" TargetMode="External"/><Relationship Id="rId1" Type="http://schemas.openxmlformats.org/officeDocument/2006/relationships/slideLayout" Target="../slideLayouts/slideLayout11.xml"/><Relationship Id="rId6" Type="http://schemas.openxmlformats.org/officeDocument/2006/relationships/hyperlink" Target="https://azure.microsoft.com/en-us/documentation/articles/log-analytics-data-sources-syslog/" TargetMode="External"/><Relationship Id="rId5" Type="http://schemas.openxmlformats.org/officeDocument/2006/relationships/hyperlink" Target="https://azure.microsoft.com/en-us/documentation/articles/log-analytics-data-sources-iis-logs/" TargetMode="External"/><Relationship Id="rId4" Type="http://schemas.openxmlformats.org/officeDocument/2006/relationships/hyperlink" Target="https://azure.microsoft.com/en-us/documentation/articles/log-analytics-data-sources-performance-count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OMS Log Analytics Labs Intro</a:t>
            </a:r>
            <a:endParaRPr lang="en-US" dirty="0"/>
          </a:p>
        </p:txBody>
      </p:sp>
      <p:sp>
        <p:nvSpPr>
          <p:cNvPr id="3" name="Text Placeholder 2"/>
          <p:cNvSpPr>
            <a:spLocks noGrp="1"/>
          </p:cNvSpPr>
          <p:nvPr>
            <p:ph type="body" sz="quarter" idx="14"/>
          </p:nvPr>
        </p:nvSpPr>
        <p:spPr/>
        <p:txBody>
          <a:bodyPr/>
          <a:lstStyle/>
          <a:p>
            <a:r>
              <a:rPr lang="en-US" dirty="0"/>
              <a:t>Trainer</a:t>
            </a:r>
          </a:p>
        </p:txBody>
      </p:sp>
    </p:spTree>
    <p:extLst>
      <p:ext uri="{BB962C8B-B14F-4D97-AF65-F5344CB8AC3E}">
        <p14:creationId xmlns:p14="http://schemas.microsoft.com/office/powerpoint/2010/main" val="203275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endParaRPr lang="nl-NL" dirty="0"/>
          </a:p>
        </p:txBody>
      </p:sp>
      <p:pic>
        <p:nvPicPr>
          <p:cNvPr id="3" name="Picture 2"/>
          <p:cNvPicPr>
            <a:picLocks noChangeAspect="1"/>
          </p:cNvPicPr>
          <p:nvPr/>
        </p:nvPicPr>
        <p:blipFill>
          <a:blip r:embed="rId2"/>
          <a:stretch>
            <a:fillRect/>
          </a:stretch>
        </p:blipFill>
        <p:spPr>
          <a:xfrm>
            <a:off x="986238" y="1120998"/>
            <a:ext cx="10466365" cy="5336810"/>
          </a:xfrm>
          <a:prstGeom prst="rect">
            <a:avLst/>
          </a:prstGeom>
        </p:spPr>
      </p:pic>
    </p:spTree>
    <p:extLst>
      <p:ext uri="{BB962C8B-B14F-4D97-AF65-F5344CB8AC3E}">
        <p14:creationId xmlns:p14="http://schemas.microsoft.com/office/powerpoint/2010/main" val="28499573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Analytics HTTP Data Collector API</a:t>
            </a:r>
            <a:endParaRPr lang="nl-NL" dirty="0"/>
          </a:p>
        </p:txBody>
      </p:sp>
      <p:sp>
        <p:nvSpPr>
          <p:cNvPr id="3" name="Rectangle 2"/>
          <p:cNvSpPr/>
          <p:nvPr/>
        </p:nvSpPr>
        <p:spPr>
          <a:xfrm>
            <a:off x="274639" y="1481038"/>
            <a:ext cx="9051924" cy="2585323"/>
          </a:xfrm>
          <a:prstGeom prst="rect">
            <a:avLst/>
          </a:prstGeom>
        </p:spPr>
        <p:txBody>
          <a:bodyPr wrap="square">
            <a:spAutoFit/>
          </a:bodyPr>
          <a:lstStyle/>
          <a:p>
            <a:r>
              <a:rPr lang="en-US" dirty="0"/>
              <a:t>This API enables you to send custom data directly to our </a:t>
            </a:r>
            <a:r>
              <a:rPr lang="en-US" b="1" dirty="0"/>
              <a:t>Log Analytics</a:t>
            </a:r>
            <a:r>
              <a:rPr lang="en-US" dirty="0"/>
              <a:t> endpoint via HTTP.</a:t>
            </a:r>
          </a:p>
          <a:p>
            <a:endParaRPr lang="en-US" dirty="0"/>
          </a:p>
          <a:p>
            <a:r>
              <a:rPr lang="nl-NL" dirty="0">
                <a:hlinkClick r:id="rId2"/>
              </a:rPr>
              <a:t>https://blogs.technet.microsoft.com/msoms/2016/08/30/http-data-collector-api-send-us-data-from-space-or-anywhere/</a:t>
            </a:r>
            <a:endParaRPr lang="nl-NL" dirty="0"/>
          </a:p>
          <a:p>
            <a:endParaRPr lang="nl-NL" dirty="0"/>
          </a:p>
          <a:p>
            <a:r>
              <a:rPr lang="nl-NL" dirty="0">
                <a:hlinkClick r:id="rId3"/>
              </a:rPr>
              <a:t>https://azure.microsoft.com/en-us/documentation/articles/log-analytics-data-collector-api/</a:t>
            </a:r>
            <a:endParaRPr lang="nl-NL" dirty="0"/>
          </a:p>
          <a:p>
            <a:endParaRPr lang="nl-NL" dirty="0"/>
          </a:p>
        </p:txBody>
      </p:sp>
    </p:spTree>
    <p:extLst>
      <p:ext uri="{BB962C8B-B14F-4D97-AF65-F5344CB8AC3E}">
        <p14:creationId xmlns:p14="http://schemas.microsoft.com/office/powerpoint/2010/main" val="37769887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 Analytics Architecture</a:t>
            </a:r>
            <a:endParaRPr lang="nl-NL" dirty="0"/>
          </a:p>
        </p:txBody>
      </p:sp>
      <p:pic>
        <p:nvPicPr>
          <p:cNvPr id="2" name="Picture 1"/>
          <p:cNvPicPr>
            <a:picLocks noChangeAspect="1"/>
          </p:cNvPicPr>
          <p:nvPr/>
        </p:nvPicPr>
        <p:blipFill>
          <a:blip r:embed="rId3"/>
          <a:stretch>
            <a:fillRect/>
          </a:stretch>
        </p:blipFill>
        <p:spPr>
          <a:xfrm>
            <a:off x="1397410" y="1481038"/>
            <a:ext cx="9644022" cy="5186076"/>
          </a:xfrm>
          <a:prstGeom prst="rect">
            <a:avLst/>
          </a:prstGeom>
        </p:spPr>
      </p:pic>
    </p:spTree>
    <p:extLst>
      <p:ext uri="{BB962C8B-B14F-4D97-AF65-F5344CB8AC3E}">
        <p14:creationId xmlns:p14="http://schemas.microsoft.com/office/powerpoint/2010/main" val="3312762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b="1" dirty="0"/>
              <a:t>OMS Log Analytics </a:t>
            </a:r>
            <a:r>
              <a:rPr lang="nl-NL" b="1" dirty="0" err="1"/>
              <a:t>Forwarder</a:t>
            </a:r>
            <a:endParaRPr lang="nl-NL" dirty="0"/>
          </a:p>
        </p:txBody>
      </p:sp>
      <p:pic>
        <p:nvPicPr>
          <p:cNvPr id="3" name="Picture 2"/>
          <p:cNvPicPr>
            <a:picLocks noChangeAspect="1"/>
          </p:cNvPicPr>
          <p:nvPr/>
        </p:nvPicPr>
        <p:blipFill>
          <a:blip r:embed="rId3"/>
          <a:stretch>
            <a:fillRect/>
          </a:stretch>
        </p:blipFill>
        <p:spPr>
          <a:xfrm>
            <a:off x="1897757" y="1553046"/>
            <a:ext cx="9407825" cy="4672595"/>
          </a:xfrm>
          <a:prstGeom prst="rect">
            <a:avLst/>
          </a:prstGeom>
        </p:spPr>
      </p:pic>
      <p:sp>
        <p:nvSpPr>
          <p:cNvPr id="4" name="Rectangle 3"/>
          <p:cNvSpPr/>
          <p:nvPr/>
        </p:nvSpPr>
        <p:spPr>
          <a:xfrm>
            <a:off x="251633" y="6381172"/>
            <a:ext cx="8928992" cy="369332"/>
          </a:xfrm>
          <a:prstGeom prst="rect">
            <a:avLst/>
          </a:prstGeom>
        </p:spPr>
        <p:txBody>
          <a:bodyPr wrap="square">
            <a:spAutoFit/>
          </a:bodyPr>
          <a:lstStyle/>
          <a:p>
            <a:r>
              <a:rPr lang="nl-NL" dirty="0"/>
              <a:t>https://blogs.technet.microsoft.com/msoms/2016/03/17/oms-log-analytics-forwarder/</a:t>
            </a:r>
          </a:p>
        </p:txBody>
      </p:sp>
    </p:spTree>
    <p:extLst>
      <p:ext uri="{BB962C8B-B14F-4D97-AF65-F5344CB8AC3E}">
        <p14:creationId xmlns:p14="http://schemas.microsoft.com/office/powerpoint/2010/main" val="16450068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 Overview</a:t>
            </a:r>
            <a:endParaRPr lang="nl-NL" dirty="0"/>
          </a:p>
        </p:txBody>
      </p:sp>
    </p:spTree>
    <p:extLst>
      <p:ext uri="{BB962C8B-B14F-4D97-AF65-F5344CB8AC3E}">
        <p14:creationId xmlns:p14="http://schemas.microsoft.com/office/powerpoint/2010/main" val="1239022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8437" y="145366"/>
            <a:ext cx="4289210" cy="1351952"/>
          </a:xfrm>
        </p:spPr>
        <p:txBody>
          <a:bodyPr/>
          <a:lstStyle/>
          <a:p>
            <a:r>
              <a:rPr lang="en-US" dirty="0"/>
              <a:t>OMS Lab Environment</a:t>
            </a:r>
          </a:p>
        </p:txBody>
      </p:sp>
      <p:sp>
        <p:nvSpPr>
          <p:cNvPr id="31" name="Freeform 86"/>
          <p:cNvSpPr>
            <a:spLocks/>
          </p:cNvSpPr>
          <p:nvPr/>
        </p:nvSpPr>
        <p:spPr bwMode="auto">
          <a:xfrm>
            <a:off x="8162449" y="2468582"/>
            <a:ext cx="3168352" cy="2049938"/>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0070C0"/>
          </a:solidFill>
          <a:ln>
            <a:noFill/>
          </a:ln>
        </p:spPr>
        <p:txBody>
          <a:bodyPr vert="horz" wrap="square" lIns="87855" tIns="43927" rIns="87855" bIns="4392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5541">
              <a:spcAft>
                <a:spcPts val="576"/>
              </a:spcAft>
            </a:pPr>
            <a:endParaRPr lang="en-US" sz="800" kern="0" dirty="0">
              <a:latin typeface="Segoe UI"/>
            </a:endParaRPr>
          </a:p>
        </p:txBody>
      </p:sp>
      <p:pic>
        <p:nvPicPr>
          <p:cNvPr id="32" name="Picture 31"/>
          <p:cNvPicPr>
            <a:picLocks noChangeAspect="1"/>
          </p:cNvPicPr>
          <p:nvPr/>
        </p:nvPicPr>
        <p:blipFill>
          <a:blip r:embed="rId3"/>
          <a:stretch>
            <a:fillRect/>
          </a:stretch>
        </p:blipFill>
        <p:spPr>
          <a:xfrm>
            <a:off x="8170351" y="2478147"/>
            <a:ext cx="942141" cy="942141"/>
          </a:xfrm>
          <a:prstGeom prst="rect">
            <a:avLst/>
          </a:prstGeom>
        </p:spPr>
      </p:pic>
      <p:sp>
        <p:nvSpPr>
          <p:cNvPr id="28" name="TextBox 27"/>
          <p:cNvSpPr txBox="1"/>
          <p:nvPr/>
        </p:nvSpPr>
        <p:spPr>
          <a:xfrm>
            <a:off x="8488682" y="3429853"/>
            <a:ext cx="3348719" cy="572464"/>
          </a:xfrm>
          <a:prstGeom prst="rect">
            <a:avLst/>
          </a:prstGeom>
          <a:noFill/>
        </p:spPr>
        <p:txBody>
          <a:bodyPr wrap="square" lIns="182880" tIns="146304" rIns="182880" bIns="146304" rtlCol="0">
            <a:spAutoFit/>
          </a:bodyPr>
          <a:lstStyle/>
          <a:p>
            <a:pPr>
              <a:lnSpc>
                <a:spcPct val="90000"/>
              </a:lnSpc>
              <a:spcAft>
                <a:spcPts val="600"/>
              </a:spcAft>
            </a:pPr>
            <a:r>
              <a:rPr lang="en-US" sz="2000" i="1" dirty="0">
                <a:solidFill>
                  <a:schemeClr val="bg1"/>
                </a:solidFill>
              </a:rPr>
              <a:t>OMS – Log Analytics</a:t>
            </a:r>
            <a:endParaRPr lang="nl-NL" sz="2000" i="1" dirty="0" err="1">
              <a:solidFill>
                <a:schemeClr val="bg1"/>
              </a:solidFill>
            </a:endParaRPr>
          </a:p>
        </p:txBody>
      </p:sp>
      <p:sp>
        <p:nvSpPr>
          <p:cNvPr id="44" name="Right Brace 43"/>
          <p:cNvSpPr/>
          <p:nvPr/>
        </p:nvSpPr>
        <p:spPr>
          <a:xfrm>
            <a:off x="5404561" y="904974"/>
            <a:ext cx="2793694" cy="512808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5" name="TextBox 44"/>
          <p:cNvSpPr txBox="1"/>
          <p:nvPr/>
        </p:nvSpPr>
        <p:spPr>
          <a:xfrm rot="16200000">
            <a:off x="6018863" y="3395916"/>
            <a:ext cx="1156279" cy="307777"/>
          </a:xfrm>
          <a:prstGeom prst="rect">
            <a:avLst/>
          </a:prstGeom>
          <a:noFill/>
        </p:spPr>
        <p:txBody>
          <a:bodyPr wrap="none" rtlCol="0">
            <a:spAutoFit/>
          </a:bodyPr>
          <a:lstStyle/>
          <a:p>
            <a:r>
              <a:rPr lang="en-US" sz="1400" i="1" dirty="0"/>
              <a:t>Direct Agent</a:t>
            </a:r>
          </a:p>
        </p:txBody>
      </p:sp>
      <p:sp>
        <p:nvSpPr>
          <p:cNvPr id="56" name="Rectangle: Rounded Corners 55"/>
          <p:cNvSpPr/>
          <p:nvPr/>
        </p:nvSpPr>
        <p:spPr bwMode="auto">
          <a:xfrm>
            <a:off x="1249685" y="489465"/>
            <a:ext cx="3600399" cy="6120680"/>
          </a:xfrm>
          <a:prstGeom prst="round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Box 56"/>
          <p:cNvSpPr txBox="1"/>
          <p:nvPr/>
        </p:nvSpPr>
        <p:spPr>
          <a:xfrm>
            <a:off x="1624724" y="5333500"/>
            <a:ext cx="1414511" cy="461665"/>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1200" dirty="0" err="1"/>
              <a:t>spfarm-sql</a:t>
            </a:r>
            <a:endParaRPr lang="nl-NL" sz="1200" dirty="0"/>
          </a:p>
        </p:txBody>
      </p:sp>
      <p:pic>
        <p:nvPicPr>
          <p:cNvPr id="58" name="Picture 57"/>
          <p:cNvPicPr>
            <a:picLocks noChangeAspect="1"/>
          </p:cNvPicPr>
          <p:nvPr/>
        </p:nvPicPr>
        <p:blipFill>
          <a:blip r:embed="rId4"/>
          <a:stretch>
            <a:fillRect/>
          </a:stretch>
        </p:blipFill>
        <p:spPr>
          <a:xfrm>
            <a:off x="3465695" y="4932442"/>
            <a:ext cx="899658" cy="1289510"/>
          </a:xfrm>
          <a:prstGeom prst="rect">
            <a:avLst/>
          </a:prstGeom>
        </p:spPr>
      </p:pic>
      <p:pic>
        <p:nvPicPr>
          <p:cNvPr id="59" name="Picture 58"/>
          <p:cNvPicPr>
            <a:picLocks noChangeAspect="1"/>
          </p:cNvPicPr>
          <p:nvPr/>
        </p:nvPicPr>
        <p:blipFill>
          <a:blip r:embed="rId4"/>
          <a:stretch>
            <a:fillRect/>
          </a:stretch>
        </p:blipFill>
        <p:spPr>
          <a:xfrm>
            <a:off x="3482654" y="3642932"/>
            <a:ext cx="899658" cy="1289510"/>
          </a:xfrm>
          <a:prstGeom prst="rect">
            <a:avLst/>
          </a:prstGeom>
        </p:spPr>
      </p:pic>
      <p:pic>
        <p:nvPicPr>
          <p:cNvPr id="60" name="Picture 59"/>
          <p:cNvPicPr>
            <a:picLocks noChangeAspect="1"/>
          </p:cNvPicPr>
          <p:nvPr/>
        </p:nvPicPr>
        <p:blipFill>
          <a:blip r:embed="rId4"/>
          <a:stretch>
            <a:fillRect/>
          </a:stretch>
        </p:blipFill>
        <p:spPr>
          <a:xfrm>
            <a:off x="3484975" y="2441936"/>
            <a:ext cx="899658" cy="1289510"/>
          </a:xfrm>
          <a:prstGeom prst="rect">
            <a:avLst/>
          </a:prstGeom>
        </p:spPr>
      </p:pic>
      <p:pic>
        <p:nvPicPr>
          <p:cNvPr id="61" name="Picture 60"/>
          <p:cNvPicPr>
            <a:picLocks noChangeAspect="1"/>
          </p:cNvPicPr>
          <p:nvPr/>
        </p:nvPicPr>
        <p:blipFill>
          <a:blip r:embed="rId4"/>
          <a:stretch>
            <a:fillRect/>
          </a:stretch>
        </p:blipFill>
        <p:spPr>
          <a:xfrm>
            <a:off x="3469353" y="1114379"/>
            <a:ext cx="899658" cy="1289510"/>
          </a:xfrm>
          <a:prstGeom prst="rect">
            <a:avLst/>
          </a:prstGeom>
        </p:spPr>
      </p:pic>
      <p:sp>
        <p:nvSpPr>
          <p:cNvPr id="62" name="TextBox 61"/>
          <p:cNvSpPr txBox="1"/>
          <p:nvPr/>
        </p:nvSpPr>
        <p:spPr>
          <a:xfrm>
            <a:off x="1652264" y="1565502"/>
            <a:ext cx="1414511" cy="461665"/>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1200" dirty="0"/>
              <a:t>lx-centos</a:t>
            </a:r>
            <a:endParaRPr lang="nl-NL" sz="1200" dirty="0" err="1"/>
          </a:p>
        </p:txBody>
      </p:sp>
      <p:sp>
        <p:nvSpPr>
          <p:cNvPr id="63" name="TextBox 62"/>
          <p:cNvSpPr txBox="1"/>
          <p:nvPr/>
        </p:nvSpPr>
        <p:spPr>
          <a:xfrm>
            <a:off x="1604925" y="4056855"/>
            <a:ext cx="1425693" cy="461665"/>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1200" dirty="0" err="1"/>
              <a:t>spfarm-sp</a:t>
            </a:r>
            <a:endParaRPr lang="nl-NL" sz="1200" dirty="0" err="1"/>
          </a:p>
        </p:txBody>
      </p:sp>
      <p:sp>
        <p:nvSpPr>
          <p:cNvPr id="64" name="TextBox 63"/>
          <p:cNvSpPr txBox="1"/>
          <p:nvPr/>
        </p:nvSpPr>
        <p:spPr>
          <a:xfrm>
            <a:off x="1652264" y="2842147"/>
            <a:ext cx="1367260" cy="461665"/>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1200" dirty="0" err="1"/>
              <a:t>spfarm</a:t>
            </a:r>
            <a:r>
              <a:rPr lang="en-US" sz="1200" dirty="0"/>
              <a:t>-ad</a:t>
            </a:r>
            <a:endParaRPr lang="nl-NL" sz="1200" dirty="0" err="1"/>
          </a:p>
        </p:txBody>
      </p:sp>
      <p:sp>
        <p:nvSpPr>
          <p:cNvPr id="66" name="TextBox 65"/>
          <p:cNvSpPr txBox="1"/>
          <p:nvPr/>
        </p:nvSpPr>
        <p:spPr>
          <a:xfrm>
            <a:off x="1804161" y="652714"/>
            <a:ext cx="2448272"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gradFill>
                  <a:gsLst>
                    <a:gs pos="2917">
                      <a:schemeClr val="tx1"/>
                    </a:gs>
                    <a:gs pos="30000">
                      <a:schemeClr val="tx1"/>
                    </a:gs>
                  </a:gsLst>
                  <a:lin ang="5400000" scaled="0"/>
                </a:gradFill>
              </a:rPr>
              <a:t>Contoso.com</a:t>
            </a:r>
            <a:endParaRPr lang="nl-NL" sz="1200" i="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652308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Outline</a:t>
            </a:r>
            <a:endParaRPr lang="nl-NL" dirty="0"/>
          </a:p>
        </p:txBody>
      </p:sp>
      <p:sp>
        <p:nvSpPr>
          <p:cNvPr id="3" name="Text Placeholder 2"/>
          <p:cNvSpPr txBox="1">
            <a:spLocks/>
          </p:cNvSpPr>
          <p:nvPr/>
        </p:nvSpPr>
        <p:spPr>
          <a:xfrm>
            <a:off x="269239" y="1189177"/>
            <a:ext cx="11653523" cy="448738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r>
              <a:rPr lang="en-US" sz="2800" dirty="0">
                <a:solidFill>
                  <a:schemeClr val="tx1"/>
                </a:solidFill>
              </a:rPr>
              <a:t>Azure Account</a:t>
            </a:r>
          </a:p>
          <a:p>
            <a:pPr marL="457200" indent="-457200"/>
            <a:r>
              <a:rPr lang="en-US" sz="2800" dirty="0">
                <a:solidFill>
                  <a:schemeClr val="tx1"/>
                </a:solidFill>
              </a:rPr>
              <a:t>Deploy VMs</a:t>
            </a:r>
          </a:p>
          <a:p>
            <a:pPr marL="457200" indent="-457200"/>
            <a:r>
              <a:rPr lang="en-US" sz="2800" dirty="0">
                <a:solidFill>
                  <a:schemeClr val="tx1"/>
                </a:solidFill>
              </a:rPr>
              <a:t>OMS onboarding</a:t>
            </a:r>
          </a:p>
          <a:p>
            <a:pPr marL="457200" indent="-457200"/>
            <a:r>
              <a:rPr lang="en-US" sz="2800" dirty="0">
                <a:solidFill>
                  <a:schemeClr val="tx1"/>
                </a:solidFill>
              </a:rPr>
              <a:t>Azure Automation</a:t>
            </a:r>
          </a:p>
          <a:p>
            <a:pPr marL="457200" indent="-457200"/>
            <a:r>
              <a:rPr lang="en-US" sz="2800" dirty="0">
                <a:solidFill>
                  <a:schemeClr val="tx1"/>
                </a:solidFill>
              </a:rPr>
              <a:t>Solution</a:t>
            </a:r>
          </a:p>
          <a:p>
            <a:pPr marL="457200" indent="-457200"/>
            <a:r>
              <a:rPr lang="en-US" sz="2800" dirty="0">
                <a:solidFill>
                  <a:schemeClr val="tx1"/>
                </a:solidFill>
              </a:rPr>
              <a:t>Log Analytics</a:t>
            </a:r>
          </a:p>
          <a:p>
            <a:pPr marL="457200" indent="-457200"/>
            <a:r>
              <a:rPr lang="en-US" sz="2800" dirty="0">
                <a:solidFill>
                  <a:schemeClr val="tx1"/>
                </a:solidFill>
              </a:rPr>
              <a:t>Security and Compliance</a:t>
            </a:r>
          </a:p>
          <a:p>
            <a:pPr marL="457200" indent="-457200"/>
            <a:r>
              <a:rPr lang="en-US" sz="2800" dirty="0">
                <a:solidFill>
                  <a:schemeClr val="tx1"/>
                </a:solidFill>
              </a:rPr>
              <a:t>Azure Backup</a:t>
            </a:r>
          </a:p>
          <a:p>
            <a:pPr marL="457200" indent="-457200"/>
            <a:endParaRPr lang="en-US" sz="2800" dirty="0"/>
          </a:p>
          <a:p>
            <a:pPr marL="0" indent="0">
              <a:buNone/>
            </a:pPr>
            <a:endParaRPr lang="en-US" sz="2800" dirty="0">
              <a:solidFill>
                <a:schemeClr val="tx1"/>
              </a:solidFill>
            </a:endParaRPr>
          </a:p>
        </p:txBody>
      </p:sp>
    </p:spTree>
    <p:extLst>
      <p:ext uri="{BB962C8B-B14F-4D97-AF65-F5344CB8AC3E}">
        <p14:creationId xmlns:p14="http://schemas.microsoft.com/office/powerpoint/2010/main" val="29954626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40" y="184894"/>
            <a:ext cx="4719462" cy="2095958"/>
          </a:xfrm>
        </p:spPr>
        <p:txBody>
          <a:bodyPr/>
          <a:lstStyle/>
          <a:p>
            <a:r>
              <a:rPr lang="en-US" dirty="0"/>
              <a:t>Security</a:t>
            </a:r>
            <a:br>
              <a:rPr lang="en-US" dirty="0"/>
            </a:br>
            <a:r>
              <a:rPr lang="en-US" sz="2400" dirty="0"/>
              <a:t>https://azure.microsoft.com/nl-nl/documentation/articles/log-analytics-security/</a:t>
            </a:r>
            <a:endParaRPr lang="nl-NL" sz="3600" dirty="0"/>
          </a:p>
        </p:txBody>
      </p:sp>
      <p:pic>
        <p:nvPicPr>
          <p:cNvPr id="7" name="Picture Placeholder 6"/>
          <p:cNvPicPr>
            <a:picLocks noGrp="1" noChangeAspect="1"/>
          </p:cNvPicPr>
          <p:nvPr>
            <p:ph type="pic" sz="quarter" idx="10"/>
          </p:nvPr>
        </p:nvPicPr>
        <p:blipFill>
          <a:blip r:embed="rId3"/>
          <a:stretch>
            <a:fillRect/>
          </a:stretch>
        </p:blipFill>
        <p:spPr>
          <a:xfrm>
            <a:off x="5370815" y="0"/>
            <a:ext cx="7112118" cy="6992587"/>
          </a:xfrm>
        </p:spPr>
      </p:pic>
    </p:spTree>
    <p:extLst>
      <p:ext uri="{BB962C8B-B14F-4D97-AF65-F5344CB8AC3E}">
        <p14:creationId xmlns:p14="http://schemas.microsoft.com/office/powerpoint/2010/main" val="15039211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172" y="497"/>
            <a:ext cx="11189329" cy="718714"/>
          </a:xfrm>
          <a:effectLst/>
        </p:spPr>
        <p:txBody>
          <a:bodyPr wrap="none" anchor="ctr" anchorCtr="0"/>
          <a:lstStyle/>
          <a:p>
            <a:pPr defTabSz="932104">
              <a:lnSpc>
                <a:spcPct val="100000"/>
              </a:lnSpc>
              <a:spcBef>
                <a:spcPts val="0"/>
              </a:spcBef>
              <a:defRPr/>
            </a:pPr>
            <a:r>
              <a:rPr lang="en-US" sz="3999" kern="0" dirty="0"/>
              <a:t>Purchasing the Operations Management Suite</a:t>
            </a:r>
            <a:r>
              <a:rPr lang="en-US" sz="3599" kern="0" spc="0" dirty="0">
                <a:ln>
                  <a:noFill/>
                </a:ln>
                <a:solidFill>
                  <a:srgbClr val="000000">
                    <a:lumMod val="75000"/>
                    <a:lumOff val="25000"/>
                  </a:srgbClr>
                </a:solidFill>
              </a:rPr>
              <a:t>	</a:t>
            </a:r>
          </a:p>
        </p:txBody>
      </p:sp>
      <p:sp>
        <p:nvSpPr>
          <p:cNvPr id="35" name="TextBox 34"/>
          <p:cNvSpPr txBox="1"/>
          <p:nvPr/>
        </p:nvSpPr>
        <p:spPr bwMode="auto">
          <a:xfrm>
            <a:off x="131666" y="792146"/>
            <a:ext cx="4033417" cy="79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none" lIns="93247" tIns="46623" rIns="93247" bIns="46623" numCol="1" rtlCol="0" anchor="ctr" anchorCtr="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00B050"/>
                </a:solidFill>
                <a:effectLst/>
                <a:uLnTx/>
                <a:uFillTx/>
                <a:latin typeface="Segoe UI"/>
                <a:ea typeface="+mn-ea"/>
                <a:cs typeface="+mn-cs"/>
              </a:rPr>
              <a:t>Pay-as-you-go</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00B050"/>
                </a:solidFill>
                <a:effectLst/>
                <a:uLnTx/>
                <a:uFillTx/>
                <a:latin typeface="Segoe UI"/>
                <a:ea typeface="+mn-ea"/>
                <a:cs typeface="+mn-cs"/>
              </a:rPr>
              <a:t>(Can use monetary commit)</a:t>
            </a:r>
          </a:p>
        </p:txBody>
      </p:sp>
      <p:sp>
        <p:nvSpPr>
          <p:cNvPr id="37" name="TextBox 36"/>
          <p:cNvSpPr txBox="1"/>
          <p:nvPr/>
        </p:nvSpPr>
        <p:spPr bwMode="auto">
          <a:xfrm>
            <a:off x="5335123" y="792096"/>
            <a:ext cx="5892728" cy="79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none" lIns="93247" tIns="46623" rIns="93247" bIns="46623" numCol="1" rtlCol="0" anchor="ctr" anchorCtr="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0070C0"/>
                </a:solidFill>
                <a:effectLst/>
                <a:uLnTx/>
                <a:uFillTx/>
                <a:latin typeface="Segoe UI"/>
                <a:ea typeface="+mn-ea"/>
                <a:cs typeface="+mn-cs"/>
              </a:rPr>
              <a:t>Suites – requires annual pre-commitment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0070C0"/>
                </a:solidFill>
                <a:effectLst/>
                <a:uLnTx/>
                <a:uFillTx/>
                <a:latin typeface="Segoe UI"/>
                <a:ea typeface="+mn-ea"/>
                <a:cs typeface="+mn-cs"/>
              </a:rPr>
              <a:t>(Cannot use monetary commit)</a:t>
            </a:r>
          </a:p>
        </p:txBody>
      </p:sp>
      <p:cxnSp>
        <p:nvCxnSpPr>
          <p:cNvPr id="40" name="Straight Connector 39"/>
          <p:cNvCxnSpPr/>
          <p:nvPr/>
        </p:nvCxnSpPr>
        <p:spPr>
          <a:xfrm>
            <a:off x="376677" y="1551400"/>
            <a:ext cx="3543391" cy="0"/>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458355" y="1551400"/>
            <a:ext cx="7646262" cy="0"/>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bwMode="auto">
          <a:xfrm>
            <a:off x="4175564" y="6570859"/>
            <a:ext cx="3928470" cy="26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none" lIns="93247" tIns="46623" rIns="93247" bIns="46623" numCol="1" rtlCol="0" anchor="ctr" anchorCtr="0" compatLnSpc="1">
            <a:prstTxWarp prst="textNoShape">
              <a:avLst/>
            </a:prstTxWarp>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71" b="0" i="1" u="none" strike="noStrike" kern="1200" cap="none" spc="0" normalizeH="0" baseline="0" noProof="0" dirty="0">
                <a:ln>
                  <a:noFill/>
                </a:ln>
                <a:solidFill>
                  <a:srgbClr val="505050"/>
                </a:solidFill>
                <a:effectLst/>
                <a:uLnTx/>
                <a:uFillTx/>
                <a:latin typeface="Segoe UI"/>
                <a:ea typeface="+mn-ea"/>
                <a:cs typeface="+mn-cs"/>
              </a:rPr>
              <a:t>(All prices are monthly prices without any customer discounts)</a:t>
            </a:r>
          </a:p>
        </p:txBody>
      </p:sp>
      <p:graphicFrame>
        <p:nvGraphicFramePr>
          <p:cNvPr id="4" name="Table 3"/>
          <p:cNvGraphicFramePr>
            <a:graphicFrameLocks noGrp="1"/>
          </p:cNvGraphicFramePr>
          <p:nvPr>
            <p:extLst/>
          </p:nvPr>
        </p:nvGraphicFramePr>
        <p:xfrm>
          <a:off x="376678" y="1902843"/>
          <a:ext cx="3543389" cy="3124094"/>
        </p:xfrm>
        <a:graphic>
          <a:graphicData uri="http://schemas.openxmlformats.org/drawingml/2006/table">
            <a:tbl>
              <a:tblPr firstRow="1" bandRow="1">
                <a:tableStyleId>{10A1B5D5-9B99-4C35-A422-299274C87663}</a:tableStyleId>
              </a:tblPr>
              <a:tblGrid>
                <a:gridCol w="1984666">
                  <a:extLst>
                    <a:ext uri="{9D8B030D-6E8A-4147-A177-3AD203B41FA5}">
                      <a16:colId xmlns:a16="http://schemas.microsoft.com/office/drawing/2014/main" val="1852776552"/>
                    </a:ext>
                  </a:extLst>
                </a:gridCol>
                <a:gridCol w="1558723">
                  <a:extLst>
                    <a:ext uri="{9D8B030D-6E8A-4147-A177-3AD203B41FA5}">
                      <a16:colId xmlns:a16="http://schemas.microsoft.com/office/drawing/2014/main" val="1954114993"/>
                    </a:ext>
                  </a:extLst>
                </a:gridCol>
              </a:tblGrid>
              <a:tr h="528461">
                <a:tc>
                  <a:txBody>
                    <a:bodyPr/>
                    <a:lstStyle/>
                    <a:p>
                      <a:r>
                        <a:rPr lang="en-US" sz="1400" dirty="0"/>
                        <a:t>Service</a:t>
                      </a:r>
                    </a:p>
                  </a:txBody>
                  <a:tcPr marL="93247" marR="93247" marT="46623" marB="46623">
                    <a:lnR w="12700" cap="flat" cmpd="sng" algn="ctr">
                      <a:solidFill>
                        <a:srgbClr val="00B050"/>
                      </a:solidFill>
                      <a:prstDash val="solid"/>
                      <a:round/>
                      <a:headEnd type="none" w="med" len="med"/>
                      <a:tailEnd type="none" w="med" len="med"/>
                    </a:lnR>
                    <a:solidFill>
                      <a:srgbClr val="00B050"/>
                    </a:solidFill>
                  </a:tcPr>
                </a:tc>
                <a:tc>
                  <a:txBody>
                    <a:bodyPr/>
                    <a:lstStyle/>
                    <a:p>
                      <a:r>
                        <a:rPr lang="en-US" sz="1400" dirty="0"/>
                        <a:t>Price (per month)</a:t>
                      </a:r>
                    </a:p>
                  </a:txBody>
                  <a:tcPr marL="93247" marR="93247" marT="46623" marB="46623">
                    <a:lnL w="12700" cap="flat" cmpd="sng" algn="ctr">
                      <a:solidFill>
                        <a:srgbClr val="00B050"/>
                      </a:solidFill>
                      <a:prstDash val="solid"/>
                      <a:round/>
                      <a:headEnd type="none" w="med" len="med"/>
                      <a:tailEnd type="none" w="med" len="med"/>
                    </a:lnL>
                    <a:solidFill>
                      <a:srgbClr val="00B050"/>
                    </a:solidFill>
                  </a:tcPr>
                </a:tc>
                <a:extLst>
                  <a:ext uri="{0D108BD9-81ED-4DB2-BD59-A6C34878D82A}">
                    <a16:rowId xmlns:a16="http://schemas.microsoft.com/office/drawing/2014/main" val="1026672887"/>
                  </a:ext>
                </a:extLst>
              </a:tr>
              <a:tr h="450744">
                <a:tc>
                  <a:txBody>
                    <a:bodyPr/>
                    <a:lstStyle/>
                    <a:p>
                      <a:r>
                        <a:rPr lang="en-US" sz="1200" dirty="0"/>
                        <a:t>Insight &amp; Analytics</a:t>
                      </a:r>
                    </a:p>
                    <a:p>
                      <a:r>
                        <a:rPr lang="en-US" sz="1100" i="1" dirty="0"/>
                        <a:t>(includes Log Analytics)</a:t>
                      </a:r>
                    </a:p>
                  </a:txBody>
                  <a:tcPr marL="93247" marR="93247" marT="46623" marB="46623">
                    <a:lnR w="12700" cap="flat" cmpd="sng" algn="ctr">
                      <a:solidFill>
                        <a:srgbClr val="00B050"/>
                      </a:solidFill>
                      <a:prstDash val="solid"/>
                      <a:round/>
                      <a:headEnd type="none" w="med" len="med"/>
                      <a:tailEnd type="none" w="med" len="med"/>
                    </a:lnR>
                  </a:tcPr>
                </a:tc>
                <a:tc>
                  <a:txBody>
                    <a:bodyPr/>
                    <a:lstStyle/>
                    <a:p>
                      <a:r>
                        <a:rPr lang="en-US" sz="1200" dirty="0"/>
                        <a:t>$15/ node</a:t>
                      </a:r>
                    </a:p>
                  </a:txBody>
                  <a:tcPr marL="93247" marR="93247" marT="46623" marB="46623">
                    <a:lnL w="12700" cap="flat" cmpd="sng" algn="ctr">
                      <a:solidFill>
                        <a:srgbClr val="00B050"/>
                      </a:solidFill>
                      <a:prstDash val="solid"/>
                      <a:round/>
                      <a:headEnd type="none" w="med" len="med"/>
                      <a:tailEnd type="none" w="med" len="med"/>
                    </a:lnL>
                  </a:tcPr>
                </a:tc>
                <a:extLst>
                  <a:ext uri="{0D108BD9-81ED-4DB2-BD59-A6C34878D82A}">
                    <a16:rowId xmlns:a16="http://schemas.microsoft.com/office/drawing/2014/main" val="2561014550"/>
                  </a:ext>
                </a:extLst>
              </a:tr>
              <a:tr h="279767">
                <a:tc>
                  <a:txBody>
                    <a:bodyPr/>
                    <a:lstStyle/>
                    <a:p>
                      <a:r>
                        <a:rPr lang="en-US" sz="1200" dirty="0"/>
                        <a:t>Automation &amp; Control</a:t>
                      </a:r>
                    </a:p>
                  </a:txBody>
                  <a:tcPr marL="93247" marR="93247" marT="46623" marB="46623">
                    <a:lnR w="12700" cap="flat" cmpd="sng" algn="ctr">
                      <a:solidFill>
                        <a:srgbClr val="00B050"/>
                      </a:solidFill>
                      <a:prstDash val="solid"/>
                      <a:round/>
                      <a:headEnd type="none" w="med" len="med"/>
                      <a:tailEnd type="none" w="med" len="med"/>
                    </a:lnR>
                  </a:tcPr>
                </a:tc>
                <a:tc>
                  <a:txBody>
                    <a:bodyPr/>
                    <a:lstStyle/>
                    <a:p>
                      <a:r>
                        <a:rPr lang="en-US" sz="1200" dirty="0"/>
                        <a:t>$10/ node</a:t>
                      </a:r>
                    </a:p>
                  </a:txBody>
                  <a:tcPr marL="93247" marR="93247" marT="46623" marB="46623">
                    <a:lnL w="12700" cap="flat" cmpd="sng" algn="ctr">
                      <a:solidFill>
                        <a:srgbClr val="00B050"/>
                      </a:solidFill>
                      <a:prstDash val="solid"/>
                      <a:round/>
                      <a:headEnd type="none" w="med" len="med"/>
                      <a:tailEnd type="none" w="med" len="med"/>
                    </a:lnL>
                  </a:tcPr>
                </a:tc>
                <a:extLst>
                  <a:ext uri="{0D108BD9-81ED-4DB2-BD59-A6C34878D82A}">
                    <a16:rowId xmlns:a16="http://schemas.microsoft.com/office/drawing/2014/main" val="4059513614"/>
                  </a:ext>
                </a:extLst>
              </a:tr>
              <a:tr h="466287">
                <a:tc>
                  <a:txBody>
                    <a:bodyPr/>
                    <a:lstStyle/>
                    <a:p>
                      <a:r>
                        <a:rPr lang="en-US" sz="1200" dirty="0"/>
                        <a:t>Security &amp; Compliance </a:t>
                      </a:r>
                      <a:r>
                        <a:rPr lang="en-US" sz="1200" b="1" u="sng" dirty="0"/>
                        <a:t>or</a:t>
                      </a:r>
                    </a:p>
                    <a:p>
                      <a:r>
                        <a:rPr lang="en-US" sz="1200" dirty="0"/>
                        <a:t>Azure Security Center</a:t>
                      </a:r>
                    </a:p>
                  </a:txBody>
                  <a:tcPr marL="93247" marR="93247" marT="46623" marB="46623">
                    <a:lnR w="12700" cap="flat" cmpd="sng" algn="ctr">
                      <a:solidFill>
                        <a:srgbClr val="00B050"/>
                      </a:solidFill>
                      <a:prstDash val="solid"/>
                      <a:round/>
                      <a:headEnd type="none" w="med" len="med"/>
                      <a:tailEnd type="none" w="med" len="med"/>
                    </a:lnR>
                  </a:tcPr>
                </a:tc>
                <a:tc>
                  <a:txBody>
                    <a:bodyPr/>
                    <a:lstStyle/>
                    <a:p>
                      <a:r>
                        <a:rPr lang="en-US" sz="1200" dirty="0"/>
                        <a:t>$15/ node</a:t>
                      </a:r>
                    </a:p>
                  </a:txBody>
                  <a:tcPr marL="93247" marR="93247" marT="46623" marB="46623">
                    <a:lnL w="12700" cap="flat" cmpd="sng" algn="ctr">
                      <a:solidFill>
                        <a:srgbClr val="00B050"/>
                      </a:solidFill>
                      <a:prstDash val="solid"/>
                      <a:round/>
                      <a:headEnd type="none" w="med" len="med"/>
                      <a:tailEnd type="none" w="med" len="med"/>
                    </a:lnL>
                  </a:tcPr>
                </a:tc>
                <a:extLst>
                  <a:ext uri="{0D108BD9-81ED-4DB2-BD59-A6C34878D82A}">
                    <a16:rowId xmlns:a16="http://schemas.microsoft.com/office/drawing/2014/main" val="291702447"/>
                  </a:ext>
                </a:extLst>
              </a:tr>
              <a:tr h="279767">
                <a:tc>
                  <a:txBody>
                    <a:bodyPr/>
                    <a:lstStyle/>
                    <a:p>
                      <a:r>
                        <a:rPr lang="en-US" sz="1200" dirty="0"/>
                        <a:t>Backup</a:t>
                      </a:r>
                    </a:p>
                  </a:txBody>
                  <a:tcPr marL="93247" marR="93247" marT="46623" marB="46623">
                    <a:lnR w="12700" cap="flat" cmpd="sng" algn="ctr">
                      <a:solidFill>
                        <a:srgbClr val="00B050"/>
                      </a:solidFill>
                      <a:prstDash val="solid"/>
                      <a:round/>
                      <a:headEnd type="none" w="med" len="med"/>
                      <a:tailEnd type="none" w="med" len="med"/>
                    </a:lnR>
                  </a:tcPr>
                </a:tc>
                <a:tc>
                  <a:txBody>
                    <a:bodyPr/>
                    <a:lstStyle/>
                    <a:p>
                      <a:r>
                        <a:rPr lang="en-US" sz="1200" dirty="0"/>
                        <a:t>$10/ node</a:t>
                      </a:r>
                    </a:p>
                  </a:txBody>
                  <a:tcPr marL="93247" marR="93247" marT="46623" marB="46623">
                    <a:lnL w="12700" cap="flat" cmpd="sng" algn="ctr">
                      <a:solidFill>
                        <a:srgbClr val="00B050"/>
                      </a:solidFill>
                      <a:prstDash val="solid"/>
                      <a:round/>
                      <a:headEnd type="none" w="med" len="med"/>
                      <a:tailEnd type="none" w="med" len="med"/>
                    </a:lnL>
                  </a:tcPr>
                </a:tc>
                <a:extLst>
                  <a:ext uri="{0D108BD9-81ED-4DB2-BD59-A6C34878D82A}">
                    <a16:rowId xmlns:a16="http://schemas.microsoft.com/office/drawing/2014/main" val="2052171687"/>
                  </a:ext>
                </a:extLst>
              </a:tr>
              <a:tr h="279767">
                <a:tc>
                  <a:txBody>
                    <a:bodyPr/>
                    <a:lstStyle/>
                    <a:p>
                      <a:r>
                        <a:rPr lang="en-US" sz="1200" dirty="0"/>
                        <a:t>Site Recovery – E2E</a:t>
                      </a:r>
                    </a:p>
                  </a:txBody>
                  <a:tcPr marL="93247" marR="93247" marT="46623" marB="46623">
                    <a:lnR w="12700" cap="flat" cmpd="sng" algn="ctr">
                      <a:solidFill>
                        <a:srgbClr val="00B050"/>
                      </a:solidFill>
                      <a:prstDash val="solid"/>
                      <a:round/>
                      <a:headEnd type="none" w="med" len="med"/>
                      <a:tailEnd type="none" w="med" len="med"/>
                    </a:lnR>
                  </a:tcPr>
                </a:tc>
                <a:tc>
                  <a:txBody>
                    <a:bodyPr/>
                    <a:lstStyle/>
                    <a:p>
                      <a:r>
                        <a:rPr lang="en-US" sz="1200" dirty="0"/>
                        <a:t>$16/ node</a:t>
                      </a:r>
                    </a:p>
                  </a:txBody>
                  <a:tcPr marL="93247" marR="93247" marT="46623" marB="46623">
                    <a:lnL w="12700" cap="flat" cmpd="sng" algn="ctr">
                      <a:solidFill>
                        <a:srgbClr val="00B050"/>
                      </a:solidFill>
                      <a:prstDash val="solid"/>
                      <a:round/>
                      <a:headEnd type="none" w="med" len="med"/>
                      <a:tailEnd type="none" w="med" len="med"/>
                    </a:lnL>
                  </a:tcPr>
                </a:tc>
                <a:extLst>
                  <a:ext uri="{0D108BD9-81ED-4DB2-BD59-A6C34878D82A}">
                    <a16:rowId xmlns:a16="http://schemas.microsoft.com/office/drawing/2014/main" val="2256002732"/>
                  </a:ext>
                </a:extLst>
              </a:tr>
              <a:tr h="279767">
                <a:tc>
                  <a:txBody>
                    <a:bodyPr/>
                    <a:lstStyle/>
                    <a:p>
                      <a:r>
                        <a:rPr lang="en-US" sz="1200" dirty="0"/>
                        <a:t>Site Recovery – E2A</a:t>
                      </a:r>
                    </a:p>
                  </a:txBody>
                  <a:tcPr marL="93247" marR="93247" marT="46623" marB="46623">
                    <a:lnR w="12700" cap="flat" cmpd="sng" algn="ctr">
                      <a:solidFill>
                        <a:srgbClr val="00B050"/>
                      </a:solidFill>
                      <a:prstDash val="solid"/>
                      <a:round/>
                      <a:headEnd type="none" w="med" len="med"/>
                      <a:tailEnd type="none" w="med" len="med"/>
                    </a:lnR>
                    <a:lnB w="28575" cap="flat" cmpd="sng" algn="ctr">
                      <a:solidFill>
                        <a:srgbClr val="00B050"/>
                      </a:solidFill>
                      <a:prstDash val="solid"/>
                      <a:round/>
                      <a:headEnd type="none" w="med" len="med"/>
                      <a:tailEnd type="none" w="med" len="med"/>
                    </a:lnB>
                  </a:tcPr>
                </a:tc>
                <a:tc>
                  <a:txBody>
                    <a:bodyPr/>
                    <a:lstStyle/>
                    <a:p>
                      <a:r>
                        <a:rPr lang="en-US" sz="1200" dirty="0"/>
                        <a:t>$25/ node</a:t>
                      </a:r>
                    </a:p>
                  </a:txBody>
                  <a:tcPr marL="93247" marR="93247" marT="46623" marB="46623">
                    <a:lnL w="12700" cap="flat" cmpd="sng" algn="ctr">
                      <a:solidFill>
                        <a:srgbClr val="00B050"/>
                      </a:solidFill>
                      <a:prstDash val="solid"/>
                      <a:round/>
                      <a:headEnd type="none" w="med" len="med"/>
                      <a:tailEnd type="none" w="med" len="med"/>
                    </a:lnL>
                    <a:lnB w="28575"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307659635"/>
                  </a:ext>
                </a:extLst>
              </a:tr>
              <a:tr h="279767">
                <a:tc>
                  <a:txBody>
                    <a:bodyPr/>
                    <a:lstStyle/>
                    <a:p>
                      <a:r>
                        <a:rPr lang="en-US" sz="1200" dirty="0"/>
                        <a:t>Log Analytics</a:t>
                      </a:r>
                    </a:p>
                  </a:txBody>
                  <a:tcPr marL="93247" marR="93247" marT="46623" marB="46623">
                    <a:lnR w="12700"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tcPr>
                </a:tc>
                <a:tc>
                  <a:txBody>
                    <a:bodyPr/>
                    <a:lstStyle/>
                    <a:p>
                      <a:r>
                        <a:rPr lang="en-US" sz="1200" dirty="0"/>
                        <a:t>$2.3 per GB</a:t>
                      </a:r>
                    </a:p>
                  </a:txBody>
                  <a:tcPr marL="93247" marR="93247" marT="46623" marB="46623">
                    <a:lnL w="12700" cap="flat" cmpd="sng" algn="ctr">
                      <a:solidFill>
                        <a:srgbClr val="00B050"/>
                      </a:solidFill>
                      <a:prstDash val="solid"/>
                      <a:round/>
                      <a:headEnd type="none" w="med" len="med"/>
                      <a:tailEnd type="none" w="med" len="med"/>
                    </a:lnL>
                    <a:lnT w="28575"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431488368"/>
                  </a:ext>
                </a:extLst>
              </a:tr>
              <a:tr h="279767">
                <a:tc>
                  <a:txBody>
                    <a:bodyPr/>
                    <a:lstStyle/>
                    <a:p>
                      <a:r>
                        <a:rPr lang="en-US" sz="1200" dirty="0"/>
                        <a:t>Automation</a:t>
                      </a:r>
                    </a:p>
                  </a:txBody>
                  <a:tcPr marL="93247" marR="93247" marT="46623" marB="46623">
                    <a:lnR w="12700" cap="flat" cmpd="sng" algn="ctr">
                      <a:solidFill>
                        <a:srgbClr val="00B050"/>
                      </a:solidFill>
                      <a:prstDash val="solid"/>
                      <a:round/>
                      <a:headEnd type="none" w="med" len="med"/>
                      <a:tailEnd type="none" w="med" len="med"/>
                    </a:lnR>
                  </a:tcPr>
                </a:tc>
                <a:tc>
                  <a:txBody>
                    <a:bodyPr/>
                    <a:lstStyle/>
                    <a:p>
                      <a:r>
                        <a:rPr lang="en-US" sz="1200" dirty="0"/>
                        <a:t>$0.002 per min</a:t>
                      </a:r>
                    </a:p>
                  </a:txBody>
                  <a:tcPr marL="93247" marR="93247" marT="46623" marB="46623">
                    <a:lnL w="12700" cap="flat" cmpd="sng" algn="ctr">
                      <a:solidFill>
                        <a:srgbClr val="00B050"/>
                      </a:solidFill>
                      <a:prstDash val="solid"/>
                      <a:round/>
                      <a:headEnd type="none" w="med" len="med"/>
                      <a:tailEnd type="none" w="med" len="med"/>
                    </a:lnL>
                  </a:tcPr>
                </a:tc>
                <a:extLst>
                  <a:ext uri="{0D108BD9-81ED-4DB2-BD59-A6C34878D82A}">
                    <a16:rowId xmlns:a16="http://schemas.microsoft.com/office/drawing/2014/main" val="3621103287"/>
                  </a:ext>
                </a:extLst>
              </a:tr>
            </a:tbl>
          </a:graphicData>
        </a:graphic>
      </p:graphicFrame>
      <p:graphicFrame>
        <p:nvGraphicFramePr>
          <p:cNvPr id="47" name="Table 46"/>
          <p:cNvGraphicFramePr>
            <a:graphicFrameLocks noGrp="1"/>
          </p:cNvGraphicFramePr>
          <p:nvPr>
            <p:extLst/>
          </p:nvPr>
        </p:nvGraphicFramePr>
        <p:xfrm>
          <a:off x="4458355" y="1902844"/>
          <a:ext cx="3778780" cy="4258712"/>
        </p:xfrm>
        <a:graphic>
          <a:graphicData uri="http://schemas.openxmlformats.org/drawingml/2006/table">
            <a:tbl>
              <a:tblPr firstRow="1" bandRow="1">
                <a:tableStyleId>{1E171933-4619-4E11-9A3F-F7608DF75F80}</a:tableStyleId>
              </a:tblPr>
              <a:tblGrid>
                <a:gridCol w="2193579">
                  <a:extLst>
                    <a:ext uri="{9D8B030D-6E8A-4147-A177-3AD203B41FA5}">
                      <a16:colId xmlns:a16="http://schemas.microsoft.com/office/drawing/2014/main" val="1852776552"/>
                    </a:ext>
                  </a:extLst>
                </a:gridCol>
                <a:gridCol w="1585201">
                  <a:extLst>
                    <a:ext uri="{9D8B030D-6E8A-4147-A177-3AD203B41FA5}">
                      <a16:colId xmlns:a16="http://schemas.microsoft.com/office/drawing/2014/main" val="1954114993"/>
                    </a:ext>
                  </a:extLst>
                </a:gridCol>
              </a:tblGrid>
              <a:tr h="528461">
                <a:tc>
                  <a:txBody>
                    <a:bodyPr/>
                    <a:lstStyle/>
                    <a:p>
                      <a:r>
                        <a:rPr lang="en-US" sz="1400" dirty="0"/>
                        <a:t>Suite</a:t>
                      </a:r>
                    </a:p>
                  </a:txBody>
                  <a:tcPr marL="93247" marR="93247" marT="46623" marB="46623">
                    <a:lnR w="12700" cap="flat" cmpd="sng" algn="ctr">
                      <a:solidFill>
                        <a:srgbClr val="0070C0"/>
                      </a:solidFill>
                      <a:prstDash val="solid"/>
                      <a:round/>
                      <a:headEnd type="none" w="med" len="med"/>
                      <a:tailEnd type="none" w="med" len="med"/>
                    </a:lnR>
                  </a:tcPr>
                </a:tc>
                <a:tc>
                  <a:txBody>
                    <a:bodyPr/>
                    <a:lstStyle/>
                    <a:p>
                      <a:r>
                        <a:rPr lang="en-US" sz="1400" dirty="0"/>
                        <a:t>Price (per month)</a:t>
                      </a:r>
                    </a:p>
                  </a:txBody>
                  <a:tcPr marL="93247" marR="93247" marT="46623" marB="46623">
                    <a:lnL w="12700" cap="flat" cmpd="sng" algn="ctr">
                      <a:solidFill>
                        <a:srgbClr val="0070C0"/>
                      </a:solidFill>
                      <a:prstDash val="solid"/>
                      <a:round/>
                      <a:headEnd type="none" w="med" len="med"/>
                      <a:tailEnd type="none" w="med" len="med"/>
                    </a:lnL>
                  </a:tcPr>
                </a:tc>
                <a:extLst>
                  <a:ext uri="{0D108BD9-81ED-4DB2-BD59-A6C34878D82A}">
                    <a16:rowId xmlns:a16="http://schemas.microsoft.com/office/drawing/2014/main" val="1026672887"/>
                  </a:ext>
                </a:extLst>
              </a:tr>
              <a:tr h="839224">
                <a:tc>
                  <a:txBody>
                    <a:bodyPr/>
                    <a:lstStyle/>
                    <a:p>
                      <a:r>
                        <a:rPr lang="en-US" sz="1200" b="1" dirty="0"/>
                        <a:t>Insight &amp; Analytics suite</a:t>
                      </a:r>
                    </a:p>
                    <a:p>
                      <a:pPr marL="171450" indent="-171450">
                        <a:buFont typeface="Arial" panose="020B0604020202020204" pitchFamily="34" charset="0"/>
                        <a:buChar char="•"/>
                      </a:pPr>
                      <a:r>
                        <a:rPr lang="en-US" sz="1200" i="1" dirty="0"/>
                        <a:t>Insight &amp; Analytics</a:t>
                      </a:r>
                    </a:p>
                    <a:p>
                      <a:pPr marL="171450" indent="-171450">
                        <a:buFont typeface="Arial" panose="020B0604020202020204" pitchFamily="34" charset="0"/>
                        <a:buChar char="•"/>
                      </a:pPr>
                      <a:r>
                        <a:rPr lang="en-US" sz="1200" i="1" dirty="0"/>
                        <a:t>SCOM</a:t>
                      </a:r>
                    </a:p>
                  </a:txBody>
                  <a:tcPr marL="93247" marR="93247" marT="46623" marB="46623" anchor="ctr">
                    <a:lnR w="12700" cap="flat" cmpd="sng" algn="ctr">
                      <a:solidFill>
                        <a:srgbClr val="0070C0"/>
                      </a:solidFill>
                      <a:prstDash val="solid"/>
                      <a:round/>
                      <a:headEnd type="none" w="med" len="med"/>
                      <a:tailEnd type="none" w="med" len="med"/>
                    </a:lnR>
                  </a:tcPr>
                </a:tc>
                <a:tc>
                  <a:txBody>
                    <a:bodyPr/>
                    <a:lstStyle/>
                    <a:p>
                      <a:pPr algn="ctr"/>
                      <a:r>
                        <a:rPr lang="en-US" sz="1200" b="1" dirty="0"/>
                        <a:t>$15/ node</a:t>
                      </a:r>
                    </a:p>
                  </a:txBody>
                  <a:tcPr marL="93247" marR="93247" marT="46623" marB="46623" anchor="ctr">
                    <a:lnL w="12700" cap="flat" cmpd="sng" algn="ctr">
                      <a:solidFill>
                        <a:srgbClr val="0070C0"/>
                      </a:solidFill>
                      <a:prstDash val="solid"/>
                      <a:round/>
                      <a:headEnd type="none" w="med" len="med"/>
                      <a:tailEnd type="none" w="med" len="med"/>
                    </a:lnL>
                  </a:tcPr>
                </a:tc>
                <a:extLst>
                  <a:ext uri="{0D108BD9-81ED-4DB2-BD59-A6C34878D82A}">
                    <a16:rowId xmlns:a16="http://schemas.microsoft.com/office/drawing/2014/main" val="2561014550"/>
                  </a:ext>
                </a:extLst>
              </a:tr>
              <a:tr h="839329">
                <a:tc>
                  <a:txBody>
                    <a:bodyPr/>
                    <a:lstStyle/>
                    <a:p>
                      <a:r>
                        <a:rPr lang="en-US" sz="1200" b="1" dirty="0"/>
                        <a:t>Automation &amp; Control suite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t>Automation &amp; Control</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t>SCCM &amp; Orchestrator</a:t>
                      </a:r>
                    </a:p>
                  </a:txBody>
                  <a:tcPr marL="93247" marR="93247" marT="46623" marB="46623" anchor="ctr">
                    <a:lnR w="12700" cap="flat" cmpd="sng" algn="ctr">
                      <a:solidFill>
                        <a:srgbClr val="0070C0"/>
                      </a:solidFill>
                      <a:prstDash val="solid"/>
                      <a:round/>
                      <a:headEnd type="none" w="med" len="med"/>
                      <a:tailEnd type="none" w="med" len="med"/>
                    </a:lnR>
                  </a:tcPr>
                </a:tc>
                <a:tc>
                  <a:txBody>
                    <a:bodyPr/>
                    <a:lstStyle/>
                    <a:p>
                      <a:pPr algn="ctr"/>
                      <a:r>
                        <a:rPr lang="en-US" sz="1200" b="1" dirty="0"/>
                        <a:t>$10/ node</a:t>
                      </a:r>
                    </a:p>
                  </a:txBody>
                  <a:tcPr marL="93247" marR="93247" marT="46623" marB="46623" anchor="ctr">
                    <a:lnL w="12700" cap="flat" cmpd="sng" algn="ctr">
                      <a:solidFill>
                        <a:srgbClr val="0070C0"/>
                      </a:solidFill>
                      <a:prstDash val="solid"/>
                      <a:round/>
                      <a:headEnd type="none" w="med" len="med"/>
                      <a:tailEnd type="none" w="med" len="med"/>
                    </a:lnL>
                  </a:tcPr>
                </a:tc>
                <a:extLst>
                  <a:ext uri="{0D108BD9-81ED-4DB2-BD59-A6C34878D82A}">
                    <a16:rowId xmlns:a16="http://schemas.microsoft.com/office/drawing/2014/main" val="4059513614"/>
                  </a:ext>
                </a:extLst>
              </a:tr>
              <a:tr h="1025849">
                <a:tc>
                  <a:txBody>
                    <a:bodyPr/>
                    <a:lstStyle/>
                    <a:p>
                      <a:r>
                        <a:rPr lang="en-US" sz="1200" b="1" dirty="0"/>
                        <a:t>Security &amp; Compliance suite</a:t>
                      </a:r>
                    </a:p>
                    <a:p>
                      <a:pPr marL="171450" indent="-171450">
                        <a:buFont typeface="Arial" panose="020B0604020202020204" pitchFamily="34" charset="0"/>
                        <a:buChar char="•"/>
                      </a:pPr>
                      <a:r>
                        <a:rPr lang="en-US" sz="1200" b="0" i="1" u="none" dirty="0"/>
                        <a:t>Azure Security Center </a:t>
                      </a:r>
                      <a:r>
                        <a:rPr lang="en-US" sz="1200" b="1" i="1" u="sng" dirty="0"/>
                        <a:t>or</a:t>
                      </a:r>
                    </a:p>
                    <a:p>
                      <a:pPr marL="171450" indent="-171450">
                        <a:buFont typeface="Arial" panose="020B0604020202020204" pitchFamily="34" charset="0"/>
                        <a:buChar char="•"/>
                      </a:pPr>
                      <a:r>
                        <a:rPr lang="en-US" sz="1200" b="0" i="1" u="none" dirty="0"/>
                        <a:t>OMS Security &amp; Compliance</a:t>
                      </a:r>
                    </a:p>
                  </a:txBody>
                  <a:tcPr marL="93247" marR="93247" marT="46623" marB="46623" anchor="ctr">
                    <a:lnR w="12700" cap="flat" cmpd="sng" algn="ctr">
                      <a:solidFill>
                        <a:srgbClr val="0070C0"/>
                      </a:solidFill>
                      <a:prstDash val="solid"/>
                      <a:round/>
                      <a:headEnd type="none" w="med" len="med"/>
                      <a:tailEnd type="none" w="med" len="med"/>
                    </a:lnR>
                  </a:tcPr>
                </a:tc>
                <a:tc>
                  <a:txBody>
                    <a:bodyPr/>
                    <a:lstStyle/>
                    <a:p>
                      <a:pPr algn="ctr"/>
                      <a:r>
                        <a:rPr lang="en-US" sz="1200" b="1" dirty="0"/>
                        <a:t>$15/ node</a:t>
                      </a:r>
                    </a:p>
                  </a:txBody>
                  <a:tcPr marL="93247" marR="93247" marT="46623" marB="46623" anchor="ctr">
                    <a:lnL w="12700" cap="flat" cmpd="sng" algn="ctr">
                      <a:solidFill>
                        <a:srgbClr val="0070C0"/>
                      </a:solidFill>
                      <a:prstDash val="solid"/>
                      <a:round/>
                      <a:headEnd type="none" w="med" len="med"/>
                      <a:tailEnd type="none" w="med" len="med"/>
                    </a:lnL>
                  </a:tcPr>
                </a:tc>
                <a:extLst>
                  <a:ext uri="{0D108BD9-81ED-4DB2-BD59-A6C34878D82A}">
                    <a16:rowId xmlns:a16="http://schemas.microsoft.com/office/drawing/2014/main" val="291702447"/>
                  </a:ext>
                </a:extLst>
              </a:tr>
              <a:tr h="1025849">
                <a:tc>
                  <a:txBody>
                    <a:bodyPr/>
                    <a:lstStyle/>
                    <a:p>
                      <a:r>
                        <a:rPr lang="en-US" sz="1200" b="1" dirty="0"/>
                        <a:t>Protection &amp; Recovery suite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t>Backup</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t>Site Recovery – E2E &amp; E2A</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t>VMM &amp; DPM</a:t>
                      </a:r>
                    </a:p>
                  </a:txBody>
                  <a:tcPr marL="93247" marR="93247" marT="46623" marB="46623" anchor="ctr">
                    <a:lnR w="12700" cap="flat" cmpd="sng" algn="ctr">
                      <a:solidFill>
                        <a:srgbClr val="0070C0"/>
                      </a:solidFill>
                      <a:prstDash val="solid"/>
                      <a:round/>
                      <a:headEnd type="none" w="med" len="med"/>
                      <a:tailEnd type="none" w="med" len="med"/>
                    </a:lnR>
                  </a:tcPr>
                </a:tc>
                <a:tc>
                  <a:txBody>
                    <a:bodyPr/>
                    <a:lstStyle/>
                    <a:p>
                      <a:pPr algn="ctr"/>
                      <a:r>
                        <a:rPr lang="en-US" sz="1200" b="1" dirty="0"/>
                        <a:t>$30/ node</a:t>
                      </a:r>
                    </a:p>
                  </a:txBody>
                  <a:tcPr marL="93247" marR="93247" marT="46623" marB="46623" anchor="ctr">
                    <a:lnL w="12700" cap="flat" cmpd="sng" algn="ctr">
                      <a:solidFill>
                        <a:srgbClr val="0070C0"/>
                      </a:solidFill>
                      <a:prstDash val="solid"/>
                      <a:round/>
                      <a:headEnd type="none" w="med" len="med"/>
                      <a:tailEnd type="none" w="med" len="med"/>
                    </a:lnL>
                  </a:tcPr>
                </a:tc>
                <a:extLst>
                  <a:ext uri="{0D108BD9-81ED-4DB2-BD59-A6C34878D82A}">
                    <a16:rowId xmlns:a16="http://schemas.microsoft.com/office/drawing/2014/main" val="2052171687"/>
                  </a:ext>
                </a:extLst>
              </a:tr>
            </a:tbl>
          </a:graphicData>
        </a:graphic>
      </p:graphicFrame>
      <p:graphicFrame>
        <p:nvGraphicFramePr>
          <p:cNvPr id="48" name="Table 47"/>
          <p:cNvGraphicFramePr>
            <a:graphicFrameLocks noGrp="1"/>
          </p:cNvGraphicFramePr>
          <p:nvPr>
            <p:extLst/>
          </p:nvPr>
        </p:nvGraphicFramePr>
        <p:xfrm>
          <a:off x="8540033" y="1902843"/>
          <a:ext cx="3636637" cy="3941535"/>
        </p:xfrm>
        <a:graphic>
          <a:graphicData uri="http://schemas.openxmlformats.org/drawingml/2006/table">
            <a:tbl>
              <a:tblPr firstRow="1" bandRow="1">
                <a:tableStyleId>{1E171933-4619-4E11-9A3F-F7608DF75F80}</a:tableStyleId>
              </a:tblPr>
              <a:tblGrid>
                <a:gridCol w="2051436">
                  <a:extLst>
                    <a:ext uri="{9D8B030D-6E8A-4147-A177-3AD203B41FA5}">
                      <a16:colId xmlns:a16="http://schemas.microsoft.com/office/drawing/2014/main" val="1852776552"/>
                    </a:ext>
                  </a:extLst>
                </a:gridCol>
                <a:gridCol w="1585201">
                  <a:extLst>
                    <a:ext uri="{9D8B030D-6E8A-4147-A177-3AD203B41FA5}">
                      <a16:colId xmlns:a16="http://schemas.microsoft.com/office/drawing/2014/main" val="1954114993"/>
                    </a:ext>
                  </a:extLst>
                </a:gridCol>
              </a:tblGrid>
              <a:tr h="528461">
                <a:tc>
                  <a:txBody>
                    <a:bodyPr/>
                    <a:lstStyle/>
                    <a:p>
                      <a:r>
                        <a:rPr lang="en-US" sz="1400" dirty="0"/>
                        <a:t>Suite</a:t>
                      </a:r>
                    </a:p>
                  </a:txBody>
                  <a:tcPr marL="93247" marR="93247" marT="46623" marB="46623">
                    <a:lnR w="12700" cap="flat" cmpd="sng" algn="ctr">
                      <a:solidFill>
                        <a:srgbClr val="0070C0"/>
                      </a:solidFill>
                      <a:prstDash val="solid"/>
                      <a:round/>
                      <a:headEnd type="none" w="med" len="med"/>
                      <a:tailEnd type="none" w="med" len="med"/>
                    </a:lnR>
                  </a:tcPr>
                </a:tc>
                <a:tc>
                  <a:txBody>
                    <a:bodyPr/>
                    <a:lstStyle/>
                    <a:p>
                      <a:r>
                        <a:rPr lang="en-US" sz="1400" dirty="0"/>
                        <a:t>Price (per month)</a:t>
                      </a:r>
                    </a:p>
                  </a:txBody>
                  <a:tcPr marL="93247" marR="93247" marT="46623" marB="46623">
                    <a:lnL w="12700" cap="flat" cmpd="sng" algn="ctr">
                      <a:solidFill>
                        <a:srgbClr val="0070C0"/>
                      </a:solidFill>
                      <a:prstDash val="solid"/>
                      <a:round/>
                      <a:headEnd type="none" w="med" len="med"/>
                      <a:tailEnd type="none" w="med" len="med"/>
                    </a:lnL>
                  </a:tcPr>
                </a:tc>
                <a:extLst>
                  <a:ext uri="{0D108BD9-81ED-4DB2-BD59-A6C34878D82A}">
                    <a16:rowId xmlns:a16="http://schemas.microsoft.com/office/drawing/2014/main" val="1026672887"/>
                  </a:ext>
                </a:extLst>
              </a:tr>
              <a:tr h="1706537">
                <a:tc>
                  <a:txBody>
                    <a:bodyPr/>
                    <a:lstStyle/>
                    <a:p>
                      <a:r>
                        <a:rPr lang="en-US" sz="1200" b="1" dirty="0"/>
                        <a:t>OMS E1</a:t>
                      </a:r>
                    </a:p>
                    <a:p>
                      <a:pPr marL="171450" indent="-171450">
                        <a:buFont typeface="Arial" panose="020B0604020202020204" pitchFamily="34" charset="0"/>
                        <a:buChar char="•"/>
                      </a:pPr>
                      <a:r>
                        <a:rPr lang="en-US" sz="1200" i="1" dirty="0"/>
                        <a:t>Insight &amp; Analytics</a:t>
                      </a:r>
                    </a:p>
                    <a:p>
                      <a:pPr marL="171450" indent="-171450">
                        <a:buFont typeface="Arial" panose="020B0604020202020204" pitchFamily="34" charset="0"/>
                        <a:buChar char="•"/>
                      </a:pPr>
                      <a:r>
                        <a:rPr lang="en-US" sz="1200" i="1" dirty="0"/>
                        <a:t>Automation &amp; Control</a:t>
                      </a:r>
                    </a:p>
                    <a:p>
                      <a:pPr marL="171450" indent="-171450">
                        <a:buFont typeface="Arial" panose="020B0604020202020204" pitchFamily="34" charset="0"/>
                        <a:buChar char="•"/>
                      </a:pPr>
                      <a:r>
                        <a:rPr lang="en-US" sz="1200" i="1" dirty="0"/>
                        <a:t>All of System Center</a:t>
                      </a:r>
                      <a:endParaRPr lang="en-US" sz="1100" i="1" dirty="0"/>
                    </a:p>
                  </a:txBody>
                  <a:tcPr marL="93247" marR="93247" marT="46623" marB="46623" anchor="ctr">
                    <a:lnR w="12700" cap="flat" cmpd="sng" algn="ctr">
                      <a:solidFill>
                        <a:srgbClr val="0070C0"/>
                      </a:solidFill>
                      <a:prstDash val="solid"/>
                      <a:round/>
                      <a:headEnd type="none" w="med" len="med"/>
                      <a:tailEnd type="none" w="med" len="med"/>
                    </a:lnR>
                  </a:tcPr>
                </a:tc>
                <a:tc>
                  <a:txBody>
                    <a:bodyPr/>
                    <a:lstStyle/>
                    <a:p>
                      <a:r>
                        <a:rPr lang="en-US" sz="1200" b="1" dirty="0"/>
                        <a:t>$20/ node</a:t>
                      </a:r>
                    </a:p>
                  </a:txBody>
                  <a:tcPr marL="93247" marR="93247" marT="46623" marB="46623" anchor="ctr">
                    <a:lnL w="12700" cap="flat" cmpd="sng" algn="ctr">
                      <a:solidFill>
                        <a:srgbClr val="0070C0"/>
                      </a:solidFill>
                      <a:prstDash val="solid"/>
                      <a:round/>
                      <a:headEnd type="none" w="med" len="med"/>
                      <a:tailEnd type="none" w="med" len="med"/>
                    </a:lnL>
                  </a:tcPr>
                </a:tc>
                <a:extLst>
                  <a:ext uri="{0D108BD9-81ED-4DB2-BD59-A6C34878D82A}">
                    <a16:rowId xmlns:a16="http://schemas.microsoft.com/office/drawing/2014/main" val="2561014550"/>
                  </a:ext>
                </a:extLst>
              </a:tr>
              <a:tr h="1706537">
                <a:tc>
                  <a:txBody>
                    <a:bodyPr/>
                    <a:lstStyle/>
                    <a:p>
                      <a:r>
                        <a:rPr lang="en-US" sz="1200" b="1" dirty="0"/>
                        <a:t>OMS E2</a:t>
                      </a:r>
                    </a:p>
                    <a:p>
                      <a:pPr marL="171450" indent="-171450">
                        <a:buFont typeface="Arial" panose="020B0604020202020204" pitchFamily="34" charset="0"/>
                        <a:buChar char="•"/>
                      </a:pPr>
                      <a:r>
                        <a:rPr lang="en-US" sz="1200" i="1" dirty="0"/>
                        <a:t>Insight &amp; Analytics</a:t>
                      </a:r>
                    </a:p>
                    <a:p>
                      <a:pPr marL="171450" indent="-171450">
                        <a:buFont typeface="Arial" panose="020B0604020202020204" pitchFamily="34" charset="0"/>
                        <a:buChar char="•"/>
                      </a:pPr>
                      <a:r>
                        <a:rPr lang="en-US" sz="1200" i="1" dirty="0"/>
                        <a:t>Automation &amp; Control</a:t>
                      </a:r>
                    </a:p>
                    <a:p>
                      <a:pPr marL="171450" indent="-171450">
                        <a:buFont typeface="Arial" panose="020B0604020202020204" pitchFamily="34" charset="0"/>
                        <a:buChar char="•"/>
                      </a:pPr>
                      <a:r>
                        <a:rPr lang="en-US" sz="1200" i="1" dirty="0"/>
                        <a:t>Security &amp; Compliance</a:t>
                      </a:r>
                    </a:p>
                    <a:p>
                      <a:pPr marL="171450" indent="-171450">
                        <a:buFont typeface="Arial" panose="020B0604020202020204" pitchFamily="34" charset="0"/>
                        <a:buChar char="•"/>
                      </a:pPr>
                      <a:r>
                        <a:rPr lang="en-US" sz="1200" i="1" dirty="0"/>
                        <a:t>Backup</a:t>
                      </a:r>
                    </a:p>
                    <a:p>
                      <a:pPr marL="171450" indent="-171450">
                        <a:buFont typeface="Arial" panose="020B0604020202020204" pitchFamily="34" charset="0"/>
                        <a:buChar char="•"/>
                      </a:pPr>
                      <a:r>
                        <a:rPr lang="en-US" sz="1200" i="1" dirty="0"/>
                        <a:t>Site Recovery – E2E &amp; E2A</a:t>
                      </a:r>
                    </a:p>
                    <a:p>
                      <a:pPr marL="171450" indent="-171450">
                        <a:buFont typeface="Arial" panose="020B0604020202020204" pitchFamily="34" charset="0"/>
                        <a:buChar char="•"/>
                      </a:pPr>
                      <a:r>
                        <a:rPr lang="en-US" sz="1200" i="1" dirty="0"/>
                        <a:t>All of System Center</a:t>
                      </a:r>
                      <a:endParaRPr lang="en-US" sz="1100" i="1" dirty="0"/>
                    </a:p>
                  </a:txBody>
                  <a:tcPr marL="93247" marR="93247" marT="46623" marB="46623" anchor="ctr">
                    <a:lnR w="12700" cap="flat" cmpd="sng" algn="ctr">
                      <a:solidFill>
                        <a:srgbClr val="0070C0"/>
                      </a:solidFill>
                      <a:prstDash val="solid"/>
                      <a:round/>
                      <a:headEnd type="none" w="med" len="med"/>
                      <a:tailEnd type="none" w="med" len="med"/>
                    </a:lnR>
                  </a:tcPr>
                </a:tc>
                <a:tc>
                  <a:txBody>
                    <a:bodyPr/>
                    <a:lstStyle/>
                    <a:p>
                      <a:r>
                        <a:rPr lang="en-US" sz="1200" b="1" dirty="0"/>
                        <a:t>$35/ node</a:t>
                      </a:r>
                    </a:p>
                  </a:txBody>
                  <a:tcPr marL="93247" marR="93247" marT="46623" marB="46623" anchor="ctr">
                    <a:lnL w="12700" cap="flat" cmpd="sng" algn="ctr">
                      <a:solidFill>
                        <a:srgbClr val="0070C0"/>
                      </a:solidFill>
                      <a:prstDash val="solid"/>
                      <a:round/>
                      <a:headEnd type="none" w="med" len="med"/>
                      <a:tailEnd type="none" w="med" len="med"/>
                    </a:lnL>
                  </a:tcPr>
                </a:tc>
                <a:extLst>
                  <a:ext uri="{0D108BD9-81ED-4DB2-BD59-A6C34878D82A}">
                    <a16:rowId xmlns:a16="http://schemas.microsoft.com/office/drawing/2014/main" val="4059513614"/>
                  </a:ext>
                </a:extLst>
              </a:tr>
            </a:tbl>
          </a:graphicData>
        </a:graphic>
      </p:graphicFrame>
      <p:sp>
        <p:nvSpPr>
          <p:cNvPr id="5" name="TextBox 4"/>
          <p:cNvSpPr txBox="1"/>
          <p:nvPr/>
        </p:nvSpPr>
        <p:spPr bwMode="auto">
          <a:xfrm>
            <a:off x="335742" y="5112183"/>
            <a:ext cx="3694933" cy="168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47" tIns="46623" rIns="93247" bIns="46623" numCol="1" rtlCol="0"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lumMod val="50000"/>
                    <a:lumOff val="50000"/>
                  </a:srgbClr>
                </a:solidFill>
                <a:effectLst/>
                <a:uLnTx/>
                <a:uFillTx/>
                <a:latin typeface="Segoe UI"/>
                <a:ea typeface="+mn-ea"/>
                <a:cs typeface="+mn-cs"/>
              </a:rPr>
              <a:t>Any data charges associated with Backup and Site Recovery are charged separately at regular Azure storage rates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505050">
                  <a:lumMod val="50000"/>
                  <a:lumOff val="50000"/>
                </a:srgbClr>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lumMod val="50000"/>
                    <a:lumOff val="50000"/>
                  </a:srgbClr>
                </a:solidFill>
                <a:effectLst/>
                <a:uLnTx/>
                <a:uFillTx/>
                <a:latin typeface="Segoe UI"/>
                <a:ea typeface="+mn-ea"/>
                <a:cs typeface="+mn-cs"/>
              </a:rPr>
              <a:t>Data ingested for all other services in OMS include 1 month of retention at no additional charge. Retention of data for longer then a month is charged at $0.10/GB/month</a:t>
            </a:r>
          </a:p>
        </p:txBody>
      </p:sp>
      <p:sp>
        <p:nvSpPr>
          <p:cNvPr id="12" name="TextBox 11"/>
          <p:cNvSpPr txBox="1"/>
          <p:nvPr/>
        </p:nvSpPr>
        <p:spPr>
          <a:xfrm>
            <a:off x="8450485" y="5950033"/>
            <a:ext cx="4162875" cy="1357252"/>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nl-NL"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3"/>
              </a:rPr>
              <a:t>http://oms-calculator-webapp.azurewebsites.net/home</a:t>
            </a:r>
            <a:endParaRPr kumimoji="0" lang="nl-NL"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nl-NL"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4"/>
              </a:rPr>
              <a:t>http://download.microsoft.com/download/5/C/4/5C41780B-5821-4EB8-AA23-60404A224568/OMS_Pricing_and_Licensing_Datasheet.pdf</a:t>
            </a:r>
            <a:endParaRPr kumimoji="0" lang="nl-NL"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nl-NL"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nl-NL"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618775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Resources</a:t>
            </a:r>
            <a:endParaRPr lang="nl-NL" dirty="0"/>
          </a:p>
        </p:txBody>
      </p:sp>
      <p:sp>
        <p:nvSpPr>
          <p:cNvPr id="5" name="Rectangle 4"/>
          <p:cNvSpPr/>
          <p:nvPr/>
        </p:nvSpPr>
        <p:spPr>
          <a:xfrm>
            <a:off x="385589" y="1409030"/>
            <a:ext cx="11665296" cy="1754326"/>
          </a:xfrm>
          <a:prstGeom prst="rect">
            <a:avLst/>
          </a:prstGeom>
        </p:spPr>
        <p:txBody>
          <a:bodyPr wrap="square">
            <a:spAutoFit/>
          </a:bodyPr>
          <a:lstStyle/>
          <a:p>
            <a:r>
              <a:rPr lang="en-US" dirty="0"/>
              <a:t>OMS Product Team Blog</a:t>
            </a:r>
            <a:endParaRPr lang="nl-NL" dirty="0"/>
          </a:p>
          <a:p>
            <a:r>
              <a:rPr lang="nl-NL" dirty="0">
                <a:hlinkClick r:id="rId2"/>
              </a:rPr>
              <a:t>https://blogs.technet.microsoft.com/msoms/</a:t>
            </a:r>
            <a:endParaRPr lang="nl-NL" dirty="0"/>
          </a:p>
          <a:p>
            <a:endParaRPr lang="en-US" dirty="0"/>
          </a:p>
          <a:p>
            <a:r>
              <a:rPr lang="en-US" dirty="0"/>
              <a:t>Technical documentation</a:t>
            </a:r>
          </a:p>
          <a:p>
            <a:r>
              <a:rPr lang="nl-NL" dirty="0">
                <a:hlinkClick r:id="rId3"/>
              </a:rPr>
              <a:t>https://azure.microsoft.com/en-us/documentation/services/log-analytics/</a:t>
            </a:r>
            <a:endParaRPr lang="nl-NL" dirty="0"/>
          </a:p>
          <a:p>
            <a:endParaRPr lang="nl-NL" dirty="0"/>
          </a:p>
        </p:txBody>
      </p:sp>
    </p:spTree>
    <p:extLst>
      <p:ext uri="{BB962C8B-B14F-4D97-AF65-F5344CB8AC3E}">
        <p14:creationId xmlns:p14="http://schemas.microsoft.com/office/powerpoint/2010/main" val="11887109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Operations Management Suite</a:t>
            </a:r>
            <a:endParaRPr lang="nl-NL" dirty="0"/>
          </a:p>
        </p:txBody>
      </p:sp>
    </p:spTree>
    <p:extLst>
      <p:ext uri="{BB962C8B-B14F-4D97-AF65-F5344CB8AC3E}">
        <p14:creationId xmlns:p14="http://schemas.microsoft.com/office/powerpoint/2010/main" val="3175447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2a" hidden="1"/>
          <p:cNvSpPr/>
          <p:nvPr/>
        </p:nvSpPr>
        <p:spPr bwMode="auto">
          <a:xfrm>
            <a:off x="2105192" y="2061643"/>
            <a:ext cx="3656045" cy="36560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4" rIns="182802" bIns="146244" numCol="1" spcCol="0" rtlCol="0" fromWordArt="0" anchor="t" anchorCtr="0" forceAA="0" compatLnSpc="1">
            <a:prstTxWarp prst="textNoShape">
              <a:avLst/>
            </a:prstTxWarp>
            <a:noAutofit/>
          </a:bodyPr>
          <a:lstStyle/>
          <a:p>
            <a:pPr marL="0" marR="0" lvl="0" indent="0" algn="ctr" defTabSz="932094" rtl="0" eaLnBrk="1" fontAlgn="base" latinLnBrk="0" hangingPunct="1">
              <a:lnSpc>
                <a:spcPct val="90000"/>
              </a:lnSpc>
              <a:spcBef>
                <a:spcPct val="0"/>
              </a:spcBef>
              <a:spcAft>
                <a:spcPct val="0"/>
              </a:spcAft>
              <a:buClrTx/>
              <a:buSzTx/>
              <a:buFontTx/>
              <a:buNone/>
              <a:tabLst/>
              <a:defRPr/>
            </a:pPr>
            <a:endParaRPr kumimoji="0" lang="en-US" sz="240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a" hidden="1"/>
          <p:cNvSpPr/>
          <p:nvPr/>
        </p:nvSpPr>
        <p:spPr bwMode="auto">
          <a:xfrm>
            <a:off x="6675248" y="2061643"/>
            <a:ext cx="3656045" cy="36560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4" rIns="182802" bIns="146244" numCol="1" spcCol="0" rtlCol="0" fromWordArt="0" anchor="t" anchorCtr="0" forceAA="0" compatLnSpc="1">
            <a:prstTxWarp prst="textNoShape">
              <a:avLst/>
            </a:prstTxWarp>
            <a:noAutofit/>
          </a:bodyPr>
          <a:lstStyle/>
          <a:p>
            <a:pPr marL="0" marR="0" lvl="0" indent="0" algn="ctr" defTabSz="932094" rtl="0" eaLnBrk="1" fontAlgn="base" latinLnBrk="0" hangingPunct="1">
              <a:lnSpc>
                <a:spcPct val="90000"/>
              </a:lnSpc>
              <a:spcBef>
                <a:spcPct val="0"/>
              </a:spcBef>
              <a:spcAft>
                <a:spcPct val="0"/>
              </a:spcAft>
              <a:buClrTx/>
              <a:buSzTx/>
              <a:buFontTx/>
              <a:buNone/>
              <a:tabLst/>
              <a:defRPr/>
            </a:pPr>
            <a:endParaRPr kumimoji="0" lang="en-US" sz="240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1a" hidden="1"/>
          <p:cNvSpPr/>
          <p:nvPr/>
        </p:nvSpPr>
        <p:spPr>
          <a:xfrm>
            <a:off x="7319506" y="3597404"/>
            <a:ext cx="2367522" cy="659011"/>
          </a:xfrm>
          <a:prstGeom prst="rect">
            <a:avLst/>
          </a:prstGeom>
        </p:spPr>
        <p:txBody>
          <a:bodyPr wrap="square">
            <a:spAutoFit/>
          </a:bodyPr>
          <a:lstStyle/>
          <a:p>
            <a:pPr marL="0" marR="0" lvl="0" indent="0" algn="ctr" defTabSz="932364" rtl="0" eaLnBrk="1" fontAlgn="auto" latinLnBrk="0" hangingPunct="1">
              <a:lnSpc>
                <a:spcPct val="100000"/>
              </a:lnSpc>
              <a:spcBef>
                <a:spcPts val="0"/>
              </a:spcBef>
              <a:spcAft>
                <a:spcPts val="0"/>
              </a:spcAft>
              <a:buClrTx/>
              <a:buSzTx/>
              <a:buFontTx/>
              <a:buNone/>
              <a:tabLst/>
              <a:defRPr/>
            </a:pPr>
            <a:r>
              <a:rPr kumimoji="0" lang="en-US" sz="3598" b="0" i="0" u="none" strike="noStrike" kern="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Cloud</a:t>
            </a:r>
          </a:p>
        </p:txBody>
      </p:sp>
      <p:sp>
        <p:nvSpPr>
          <p:cNvPr id="45" name="Rectangle 44"/>
          <p:cNvSpPr/>
          <p:nvPr/>
        </p:nvSpPr>
        <p:spPr bwMode="auto">
          <a:xfrm>
            <a:off x="-15213" y="5520370"/>
            <a:ext cx="12447279" cy="1158822"/>
          </a:xfrm>
          <a:prstGeom prst="rect">
            <a:avLst/>
          </a:prstGeom>
          <a:solidFill>
            <a:srgbClr val="0072C6"/>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0" name="Group 89"/>
          <p:cNvGrpSpPr/>
          <p:nvPr/>
        </p:nvGrpSpPr>
        <p:grpSpPr>
          <a:xfrm>
            <a:off x="4189139" y="2133702"/>
            <a:ext cx="5662547" cy="2219327"/>
            <a:chOff x="616226" y="1630760"/>
            <a:chExt cx="4596553" cy="1801531"/>
          </a:xfrm>
        </p:grpSpPr>
        <p:sp>
          <p:nvSpPr>
            <p:cNvPr id="91"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a typeface="+mn-ea"/>
                <a:cs typeface="+mn-cs"/>
              </a:endParaRPr>
            </a:p>
          </p:txBody>
        </p:sp>
        <p:sp>
          <p:nvSpPr>
            <p:cNvPr id="92"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6"/>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a typeface="+mn-ea"/>
                <a:cs typeface="+mn-cs"/>
              </a:endParaRPr>
            </a:p>
          </p:txBody>
        </p:sp>
        <p:sp>
          <p:nvSpPr>
            <p:cNvPr id="93"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94" name="TextBox 93"/>
            <p:cNvSpPr txBox="1"/>
            <p:nvPr/>
          </p:nvSpPr>
          <p:spPr>
            <a:xfrm>
              <a:off x="2975192" y="2588045"/>
              <a:ext cx="1560328" cy="806272"/>
            </a:xfrm>
            <a:prstGeom prst="rect">
              <a:avLst/>
            </a:prstGeom>
            <a:noFill/>
            <a:ln>
              <a:noFill/>
            </a:ln>
          </p:spPr>
          <p:txBody>
            <a:bodyPr wrap="none" lIns="182725" tIns="146179" rIns="182725" bIns="146179" rtlCol="0">
              <a:spAutoFit/>
            </a:bodyPr>
            <a:lstStyle/>
            <a:p>
              <a:pPr marL="0" marR="0" lvl="0" indent="0" algn="l" defTabSz="931001" rtl="0" eaLnBrk="1" fontAlgn="auto" latinLnBrk="0" hangingPunct="1">
                <a:lnSpc>
                  <a:spcPct val="90000"/>
                </a:lnSpc>
                <a:spcBef>
                  <a:spcPts val="0"/>
                </a:spcBef>
                <a:spcAft>
                  <a:spcPts val="60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ea typeface="+mn-ea"/>
                  <a:cs typeface="+mn-cs"/>
                </a:rPr>
                <a:t>Microsoft Azure </a:t>
              </a:r>
              <a:br>
                <a:rPr kumimoji="0" lang="en-US" sz="1632" b="0" i="0" u="none" strike="noStrike" kern="0" cap="none" spc="0" normalizeH="0" baseline="0" noProof="0" dirty="0">
                  <a:ln>
                    <a:noFill/>
                  </a:ln>
                  <a:solidFill>
                    <a:srgbClr val="FFFFFF"/>
                  </a:solidFill>
                  <a:effectLst/>
                  <a:uLnTx/>
                  <a:uFillTx/>
                  <a:latin typeface="Segoe UI"/>
                  <a:ea typeface="+mn-ea"/>
                  <a:cs typeface="+mn-cs"/>
                </a:rPr>
              </a:br>
              <a:r>
                <a:rPr kumimoji="0" lang="en-US" sz="1632" b="0" i="0" u="none" strike="noStrike" kern="0" cap="none" spc="0" normalizeH="0" baseline="0" noProof="0" dirty="0">
                  <a:ln>
                    <a:noFill/>
                  </a:ln>
                  <a:solidFill>
                    <a:srgbClr val="FFFFFF"/>
                  </a:solidFill>
                  <a:effectLst/>
                  <a:uLnTx/>
                  <a:uFillTx/>
                  <a:latin typeface="Segoe UI"/>
                  <a:ea typeface="+mn-ea"/>
                  <a:cs typeface="+mn-cs"/>
                </a:rPr>
                <a:t>Log Analytics</a:t>
              </a:r>
              <a:endParaRPr kumimoji="0" lang="en-US" sz="1428" b="0" i="0" u="none" strike="noStrike" kern="0" cap="none" spc="0" normalizeH="0" baseline="30000" noProof="0" dirty="0">
                <a:ln>
                  <a:noFill/>
                </a:ln>
                <a:solidFill>
                  <a:srgbClr val="FFFFFF"/>
                </a:solidFill>
                <a:effectLst/>
                <a:uLnTx/>
                <a:uFillTx/>
                <a:latin typeface="Segoe UI"/>
                <a:ea typeface="+mn-ea"/>
                <a:cs typeface="+mn-cs"/>
              </a:endParaRPr>
            </a:p>
            <a:p>
              <a:pPr marL="0" marR="0" lvl="0" indent="0" algn="l" defTabSz="931001" rtl="0" eaLnBrk="1" fontAlgn="auto" latinLnBrk="0" hangingPunct="1">
                <a:lnSpc>
                  <a:spcPct val="90000"/>
                </a:lnSpc>
                <a:spcBef>
                  <a:spcPts val="0"/>
                </a:spcBef>
                <a:spcAft>
                  <a:spcPts val="60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30" name="Title 3"/>
          <p:cNvSpPr txBox="1">
            <a:spLocks/>
          </p:cNvSpPr>
          <p:nvPr/>
        </p:nvSpPr>
        <p:spPr>
          <a:xfrm>
            <a:off x="266171" y="320290"/>
            <a:ext cx="11884506" cy="917314"/>
          </a:xfrm>
          <a:prstGeom prst="rect">
            <a:avLst/>
          </a:prstGeom>
        </p:spPr>
        <p:txBody>
          <a:bodyPr vert="horz" wrap="square" lIns="149131" tIns="93206" rIns="149131" bIns="93206" rtlCol="0" anchor="t">
            <a:noAutofit/>
          </a:bodyPr>
          <a:lstStyle>
            <a:lvl1pPr algn="l" defTabSz="914102" rtl="0" eaLnBrk="1" latinLnBrk="0" hangingPunct="1">
              <a:lnSpc>
                <a:spcPct val="90000"/>
              </a:lnSpc>
              <a:spcBef>
                <a:spcPct val="0"/>
              </a:spcBef>
              <a:buNone/>
              <a:defRPr lang="en-US" sz="5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751" rtl="0" eaLnBrk="1" fontAlgn="auto" latinLnBrk="0" hangingPunct="1">
              <a:lnSpc>
                <a:spcPct val="90000"/>
              </a:lnSpc>
              <a:spcBef>
                <a:spcPct val="0"/>
              </a:spcBef>
              <a:spcAft>
                <a:spcPts val="0"/>
              </a:spcAft>
              <a:buClrTx/>
              <a:buSzTx/>
              <a:buFontTx/>
              <a:buNone/>
              <a:tabLst/>
              <a:defRPr/>
            </a:pPr>
            <a:endParaRPr kumimoji="0" lang="en-US" sz="4896" b="0" i="0" u="none" strike="noStrike" kern="1200" cap="none" spc="-100" normalizeH="0" baseline="0" noProof="0">
              <a:ln w="3175">
                <a:noFill/>
              </a:ln>
              <a:solidFill>
                <a:srgbClr val="505050"/>
              </a:solidFill>
              <a:effectLst/>
              <a:uLnTx/>
              <a:uFillTx/>
              <a:latin typeface="Segoe UI Light"/>
              <a:ea typeface="+mn-ea"/>
              <a:cs typeface="Segoe UI" pitchFamily="34" charset="0"/>
            </a:endParaRPr>
          </a:p>
        </p:txBody>
      </p:sp>
      <p:grpSp>
        <p:nvGrpSpPr>
          <p:cNvPr id="233" name="Group 232"/>
          <p:cNvGrpSpPr/>
          <p:nvPr/>
        </p:nvGrpSpPr>
        <p:grpSpPr>
          <a:xfrm>
            <a:off x="61814" y="3822237"/>
            <a:ext cx="3975009" cy="1702851"/>
            <a:chOff x="58030" y="3747722"/>
            <a:chExt cx="3898525" cy="1670087"/>
          </a:xfrm>
        </p:grpSpPr>
        <p:sp>
          <p:nvSpPr>
            <p:cNvPr id="40" name="Freeform 39"/>
            <p:cNvSpPr>
              <a:spLocks/>
            </p:cNvSpPr>
            <p:nvPr/>
          </p:nvSpPr>
          <p:spPr bwMode="auto">
            <a:xfrm>
              <a:off x="2947112" y="4736572"/>
              <a:ext cx="800782" cy="677523"/>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43" name="Rectangle 5"/>
            <p:cNvSpPr>
              <a:spLocks noChangeArrowheads="1"/>
            </p:cNvSpPr>
            <p:nvPr/>
          </p:nvSpPr>
          <p:spPr bwMode="auto">
            <a:xfrm>
              <a:off x="2301096" y="4389178"/>
              <a:ext cx="791081" cy="1027331"/>
            </a:xfrm>
            <a:prstGeom prst="rect">
              <a:avLst/>
            </a:prstGeom>
            <a:solidFill>
              <a:schemeClr val="bg1">
                <a:lumMod val="6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44" name="Rectangle 5"/>
            <p:cNvSpPr>
              <a:spLocks noChangeArrowheads="1"/>
            </p:cNvSpPr>
            <p:nvPr/>
          </p:nvSpPr>
          <p:spPr bwMode="auto">
            <a:xfrm>
              <a:off x="292718" y="4651396"/>
              <a:ext cx="637644" cy="756504"/>
            </a:xfrm>
            <a:prstGeom prst="rect">
              <a:avLst/>
            </a:prstGeom>
            <a:solidFill>
              <a:schemeClr val="bg2"/>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8" name="Group 57"/>
            <p:cNvGrpSpPr/>
            <p:nvPr/>
          </p:nvGrpSpPr>
          <p:grpSpPr>
            <a:xfrm>
              <a:off x="621776" y="3747722"/>
              <a:ext cx="1495248" cy="1670087"/>
              <a:chOff x="1047576" y="3696507"/>
              <a:chExt cx="1541589" cy="1721838"/>
            </a:xfrm>
          </p:grpSpPr>
          <p:sp>
            <p:nvSpPr>
              <p:cNvPr id="59" name="TextBox 58"/>
              <p:cNvSpPr txBox="1"/>
              <p:nvPr/>
            </p:nvSpPr>
            <p:spPr>
              <a:xfrm>
                <a:off x="1929738" y="4364140"/>
                <a:ext cx="659427" cy="1032810"/>
              </a:xfrm>
              <a:prstGeom prst="rect">
                <a:avLst/>
              </a:prstGeom>
              <a:noFill/>
            </p:spPr>
            <p:txBody>
              <a:bodyPr wrap="square" lIns="0" tIns="149133" rIns="0" bIns="149133" rtlCol="0">
                <a:spAutoFit/>
              </a:bodyPr>
              <a:lstStyle/>
              <a:p>
                <a:pPr marL="0" marR="0" lvl="0" indent="0" algn="l" defTabSz="931881" rtl="0" eaLnBrk="1" fontAlgn="auto" latinLnBrk="0" hangingPunct="1">
                  <a:lnSpc>
                    <a:spcPct val="90000"/>
                  </a:lnSpc>
                  <a:spcBef>
                    <a:spcPts val="0"/>
                  </a:spcBef>
                  <a:spcAft>
                    <a:spcPts val="612"/>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Servers forwarding data through SCOM</a:t>
                </a:r>
              </a:p>
            </p:txBody>
          </p:sp>
          <p:grpSp>
            <p:nvGrpSpPr>
              <p:cNvPr id="60" name="Group 59"/>
              <p:cNvGrpSpPr/>
              <p:nvPr/>
            </p:nvGrpSpPr>
            <p:grpSpPr>
              <a:xfrm>
                <a:off x="1055947" y="4121329"/>
                <a:ext cx="815599" cy="1297016"/>
                <a:chOff x="13103226" y="2775830"/>
                <a:chExt cx="1039812" cy="1616572"/>
              </a:xfrm>
            </p:grpSpPr>
            <p:sp>
              <p:nvSpPr>
                <p:cNvPr id="64"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6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6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6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6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7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7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7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61" name="TextBox 60"/>
              <p:cNvSpPr txBox="1"/>
              <p:nvPr/>
            </p:nvSpPr>
            <p:spPr>
              <a:xfrm>
                <a:off x="1083822" y="5046509"/>
                <a:ext cx="722188" cy="290930"/>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Windows &amp; Linux Server</a:t>
                </a:r>
              </a:p>
            </p:txBody>
          </p:sp>
          <p:sp>
            <p:nvSpPr>
              <p:cNvPr id="62" name="Rectangle 61"/>
              <p:cNvSpPr/>
              <p:nvPr/>
            </p:nvSpPr>
            <p:spPr bwMode="auto">
              <a:xfrm>
                <a:off x="1055946" y="3696507"/>
                <a:ext cx="815599" cy="43038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4" name="Group 73"/>
            <p:cNvGrpSpPr/>
            <p:nvPr/>
          </p:nvGrpSpPr>
          <p:grpSpPr>
            <a:xfrm>
              <a:off x="2115459" y="4164126"/>
              <a:ext cx="791082" cy="1252390"/>
              <a:chOff x="3251903" y="4125870"/>
              <a:chExt cx="815599" cy="1291203"/>
            </a:xfrm>
          </p:grpSpPr>
          <p:grpSp>
            <p:nvGrpSpPr>
              <p:cNvPr id="76" name="Group 75"/>
              <p:cNvGrpSpPr/>
              <p:nvPr/>
            </p:nvGrpSpPr>
            <p:grpSpPr>
              <a:xfrm>
                <a:off x="3251903" y="4125870"/>
                <a:ext cx="815599" cy="1291203"/>
                <a:chOff x="13103226" y="2775830"/>
                <a:chExt cx="1039812" cy="1616572"/>
              </a:xfrm>
            </p:grpSpPr>
            <p:sp>
              <p:nvSpPr>
                <p:cNvPr id="8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6"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7"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8"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89"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7" name="TextBox 76"/>
              <p:cNvSpPr txBox="1"/>
              <p:nvPr/>
            </p:nvSpPr>
            <p:spPr>
              <a:xfrm>
                <a:off x="3288118" y="5046202"/>
                <a:ext cx="713848" cy="290931"/>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Windows &amp; Linux Server</a:t>
                </a:r>
              </a:p>
            </p:txBody>
          </p:sp>
        </p:grpSp>
        <p:grpSp>
          <p:nvGrpSpPr>
            <p:cNvPr id="114" name="Group 113"/>
            <p:cNvGrpSpPr/>
            <p:nvPr/>
          </p:nvGrpSpPr>
          <p:grpSpPr>
            <a:xfrm>
              <a:off x="58030" y="5050268"/>
              <a:ext cx="187117" cy="359236"/>
              <a:chOff x="7791149" y="4987730"/>
              <a:chExt cx="192916" cy="370370"/>
            </a:xfrm>
          </p:grpSpPr>
          <p:sp>
            <p:nvSpPr>
              <p:cNvPr id="11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1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1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22" name="Group 121"/>
            <p:cNvGrpSpPr/>
            <p:nvPr/>
          </p:nvGrpSpPr>
          <p:grpSpPr>
            <a:xfrm>
              <a:off x="3769438" y="5053037"/>
              <a:ext cx="187117" cy="359236"/>
              <a:chOff x="7791149" y="4987730"/>
              <a:chExt cx="192916" cy="370370"/>
            </a:xfrm>
          </p:grpSpPr>
          <p:sp>
            <p:nvSpPr>
              <p:cNvPr id="12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2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2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73" name="TextBox 172"/>
            <p:cNvSpPr txBox="1"/>
            <p:nvPr/>
          </p:nvSpPr>
          <p:spPr>
            <a:xfrm>
              <a:off x="3189477" y="4403426"/>
              <a:ext cx="683109" cy="860409"/>
            </a:xfrm>
            <a:prstGeom prst="rect">
              <a:avLst/>
            </a:prstGeom>
            <a:noFill/>
          </p:spPr>
          <p:txBody>
            <a:bodyPr wrap="square" lIns="0" tIns="149133" rIns="0" bIns="149133" rtlCol="0">
              <a:spAutoFit/>
            </a:bodyPr>
            <a:lstStyle/>
            <a:p>
              <a:pPr marL="0" marR="0" lvl="0" indent="0" algn="l" defTabSz="931881" rtl="0" eaLnBrk="1" fontAlgn="auto" latinLnBrk="0" hangingPunct="1">
                <a:lnSpc>
                  <a:spcPct val="90000"/>
                </a:lnSpc>
                <a:spcBef>
                  <a:spcPts val="0"/>
                </a:spcBef>
                <a:spcAft>
                  <a:spcPts val="612"/>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Servers directly forwarding data</a:t>
              </a:r>
            </a:p>
          </p:txBody>
        </p:sp>
      </p:grpSp>
      <p:cxnSp>
        <p:nvCxnSpPr>
          <p:cNvPr id="193" name="Elbow Connector 192"/>
          <p:cNvCxnSpPr>
            <a:stCxn id="153" idx="6"/>
            <a:endCxn id="93" idx="16"/>
          </p:cNvCxnSpPr>
          <p:nvPr/>
        </p:nvCxnSpPr>
        <p:spPr>
          <a:xfrm>
            <a:off x="2082111" y="1955532"/>
            <a:ext cx="2926823" cy="1773882"/>
          </a:xfrm>
          <a:prstGeom prst="bentConnector3">
            <a:avLst>
              <a:gd name="adj1" fmla="val 92585"/>
            </a:avLst>
          </a:prstGeom>
          <a:ln>
            <a:solidFill>
              <a:schemeClr val="tx1">
                <a:alpha val="5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12" idx="4"/>
            <a:endCxn id="93" idx="16"/>
          </p:cNvCxnSpPr>
          <p:nvPr/>
        </p:nvCxnSpPr>
        <p:spPr>
          <a:xfrm>
            <a:off x="2063604" y="2682616"/>
            <a:ext cx="2945331" cy="1046799"/>
          </a:xfrm>
          <a:prstGeom prst="bentConnector3">
            <a:avLst>
              <a:gd name="adj1" fmla="val 92700"/>
            </a:avLst>
          </a:prstGeom>
          <a:ln>
            <a:solidFill>
              <a:schemeClr val="tx1">
                <a:alpha val="5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5" name="Group 334"/>
          <p:cNvGrpSpPr>
            <a:grpSpLocks noChangeAspect="1"/>
          </p:cNvGrpSpPr>
          <p:nvPr/>
        </p:nvGrpSpPr>
        <p:grpSpPr>
          <a:xfrm>
            <a:off x="6739314" y="3782305"/>
            <a:ext cx="432050" cy="308056"/>
            <a:chOff x="1919150" y="3044496"/>
            <a:chExt cx="666391" cy="475141"/>
          </a:xfrm>
        </p:grpSpPr>
        <p:sp>
          <p:nvSpPr>
            <p:cNvPr id="336"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337"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338" name="Rectangle 337"/>
            <p:cNvSpPr/>
            <p:nvPr/>
          </p:nvSpPr>
          <p:spPr>
            <a:xfrm>
              <a:off x="1919446" y="3492205"/>
              <a:ext cx="665798" cy="27432"/>
            </a:xfrm>
            <a:prstGeom prst="rect">
              <a:avLst/>
            </a:prstGeom>
            <a:solidFill>
              <a:srgbClr val="FFFFFF"/>
            </a:solid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nvGrpSpPr>
          <p:cNvPr id="226" name="Group 225"/>
          <p:cNvGrpSpPr/>
          <p:nvPr/>
        </p:nvGrpSpPr>
        <p:grpSpPr>
          <a:xfrm>
            <a:off x="3128012" y="5558512"/>
            <a:ext cx="5918169" cy="1064984"/>
            <a:chOff x="3065231" y="5450583"/>
            <a:chExt cx="5804299" cy="1044493"/>
          </a:xfrm>
        </p:grpSpPr>
        <p:grpSp>
          <p:nvGrpSpPr>
            <p:cNvPr id="286" name="Group 285"/>
            <p:cNvGrpSpPr/>
            <p:nvPr/>
          </p:nvGrpSpPr>
          <p:grpSpPr>
            <a:xfrm>
              <a:off x="3065231" y="5557059"/>
              <a:ext cx="841564" cy="914075"/>
              <a:chOff x="3372462" y="5718479"/>
              <a:chExt cx="1010887" cy="1173738"/>
            </a:xfrm>
          </p:grpSpPr>
          <p:pic>
            <p:nvPicPr>
              <p:cNvPr id="303" name="Picture 36" descr="flexibility.png"/>
              <p:cNvPicPr>
                <a:picLocks noChangeAspect="1"/>
              </p:cNvPicPr>
              <p:nvPr/>
            </p:nvPicPr>
            <p:blipFill>
              <a:blip r:embed="rId4" cstate="print"/>
              <a:srcRect l="8323" t="7976" r="6375" b="6839"/>
              <a:stretch>
                <a:fillRect/>
              </a:stretch>
            </p:blipFill>
            <p:spPr bwMode="auto">
              <a:xfrm>
                <a:off x="3382911" y="5718479"/>
                <a:ext cx="941768" cy="963584"/>
              </a:xfrm>
              <a:prstGeom prst="rect">
                <a:avLst/>
              </a:prstGeom>
              <a:noFill/>
              <a:ln w="9525">
                <a:noFill/>
                <a:miter lim="800000"/>
                <a:headEnd/>
                <a:tailEnd/>
              </a:ln>
            </p:spPr>
          </p:pic>
          <p:sp>
            <p:nvSpPr>
              <p:cNvPr id="304" name="TextBox 303"/>
              <p:cNvSpPr txBox="1"/>
              <p:nvPr/>
            </p:nvSpPr>
            <p:spPr>
              <a:xfrm>
                <a:off x="3372462" y="6728900"/>
                <a:ext cx="1010887" cy="163317"/>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REAL TIME</a:t>
                </a:r>
              </a:p>
            </p:txBody>
          </p:sp>
        </p:grpSp>
        <p:grpSp>
          <p:nvGrpSpPr>
            <p:cNvPr id="287" name="Group 286"/>
            <p:cNvGrpSpPr/>
            <p:nvPr/>
          </p:nvGrpSpPr>
          <p:grpSpPr>
            <a:xfrm>
              <a:off x="6418082" y="5553051"/>
              <a:ext cx="1353925" cy="938020"/>
              <a:chOff x="4833827" y="5696674"/>
              <a:chExt cx="1626335" cy="1204486"/>
            </a:xfrm>
          </p:grpSpPr>
          <p:grpSp>
            <p:nvGrpSpPr>
              <p:cNvPr id="297" name="Group 296"/>
              <p:cNvGrpSpPr/>
              <p:nvPr/>
            </p:nvGrpSpPr>
            <p:grpSpPr>
              <a:xfrm>
                <a:off x="5119019" y="5696674"/>
                <a:ext cx="1055953" cy="934112"/>
                <a:chOff x="4987795" y="5668531"/>
                <a:chExt cx="1055953" cy="934112"/>
              </a:xfrm>
            </p:grpSpPr>
            <p:pic>
              <p:nvPicPr>
                <p:cNvPr id="299" name="Picture 2" descr="\\MAGNUM\Projects\Microsoft\Cloud Power FY12\Design\ICONS_PNG\Devices.png"/>
                <p:cNvPicPr>
                  <a:picLocks noChangeAspect="1" noChangeArrowheads="1"/>
                </p:cNvPicPr>
                <p:nvPr/>
              </p:nvPicPr>
              <p:blipFill>
                <a:blip r:embed="rId5" cstate="print">
                  <a:lum bright="100000"/>
                </a:blip>
                <a:srcRect l="2000" t="50000" r="46000" b="4000"/>
                <a:stretch>
                  <a:fillRect/>
                </a:stretch>
              </p:blipFill>
              <p:spPr bwMode="auto">
                <a:xfrm>
                  <a:off x="4987795" y="5668531"/>
                  <a:ext cx="1055953" cy="934112"/>
                </a:xfrm>
                <a:prstGeom prst="rect">
                  <a:avLst/>
                </a:prstGeom>
                <a:noFill/>
                <a:ln>
                  <a:noFill/>
                </a:ln>
              </p:spPr>
            </p:pic>
            <p:grpSp>
              <p:nvGrpSpPr>
                <p:cNvPr id="300" name="Group 299"/>
                <p:cNvGrpSpPr/>
                <p:nvPr/>
              </p:nvGrpSpPr>
              <p:grpSpPr>
                <a:xfrm>
                  <a:off x="5167003" y="5933513"/>
                  <a:ext cx="724194" cy="455161"/>
                  <a:chOff x="6996919" y="5722766"/>
                  <a:chExt cx="724194" cy="455161"/>
                </a:xfrm>
              </p:grpSpPr>
              <p:pic>
                <p:nvPicPr>
                  <p:cNvPr id="301" name="Picture 2" descr="\\MAGNUM\Projects\Microsoft\Cloud Power FY12\Design\ICONS_PNG\Pie.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7265952" y="5722766"/>
                    <a:ext cx="455161" cy="455161"/>
                  </a:xfrm>
                  <a:prstGeom prst="rect">
                    <a:avLst/>
                  </a:prstGeom>
                  <a:noFill/>
                  <a:scene3d>
                    <a:camera prst="perspectiveContrastingLeftFacing"/>
                    <a:lightRig rig="threePt" dir="t"/>
                  </a:scene3d>
                </p:spPr>
              </p:pic>
              <p:pic>
                <p:nvPicPr>
                  <p:cNvPr id="302" name="Picture 2" descr="\\MAGNUM\Projects\Microsoft\Cloud Power FY12\Design\ICONS_PNG\Secure_Elastic.png"/>
                  <p:cNvPicPr>
                    <a:picLocks noChangeAspect="1" noChangeArrowheads="1"/>
                  </p:cNvPicPr>
                  <p:nvPr/>
                </p:nvPicPr>
                <p:blipFill>
                  <a:blip r:embed="rId7" cstate="print">
                    <a:duotone>
                      <a:prstClr val="black"/>
                      <a:schemeClr val="tx2">
                        <a:tint val="45000"/>
                        <a:satMod val="400000"/>
                      </a:schemeClr>
                    </a:duotone>
                  </a:blip>
                  <a:srcRect/>
                  <a:stretch>
                    <a:fillRect/>
                  </a:stretch>
                </p:blipFill>
                <p:spPr bwMode="auto">
                  <a:xfrm rot="332248">
                    <a:off x="6996919" y="5735216"/>
                    <a:ext cx="363652" cy="363652"/>
                  </a:xfrm>
                  <a:prstGeom prst="rect">
                    <a:avLst/>
                  </a:prstGeom>
                  <a:noFill/>
                </p:spPr>
              </p:pic>
            </p:grpSp>
          </p:grpSp>
          <p:sp>
            <p:nvSpPr>
              <p:cNvPr id="298" name="TextBox 297"/>
              <p:cNvSpPr txBox="1"/>
              <p:nvPr/>
            </p:nvSpPr>
            <p:spPr>
              <a:xfrm>
                <a:off x="4833827" y="6574527"/>
                <a:ext cx="1626335" cy="326633"/>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DASHBOARDS</a:t>
                </a:r>
              </a:p>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 &amp; REPORTING</a:t>
                </a:r>
              </a:p>
            </p:txBody>
          </p:sp>
        </p:grpSp>
        <p:sp>
          <p:nvSpPr>
            <p:cNvPr id="296" name="TextBox 295"/>
            <p:cNvSpPr txBox="1"/>
            <p:nvPr/>
          </p:nvSpPr>
          <p:spPr>
            <a:xfrm>
              <a:off x="7984387" y="6323385"/>
              <a:ext cx="841564" cy="127187"/>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SCALABLE</a:t>
              </a:r>
            </a:p>
          </p:txBody>
        </p:sp>
        <p:grpSp>
          <p:nvGrpSpPr>
            <p:cNvPr id="289" name="Group 288"/>
            <p:cNvGrpSpPr/>
            <p:nvPr/>
          </p:nvGrpSpPr>
          <p:grpSpPr>
            <a:xfrm>
              <a:off x="4103353" y="5494096"/>
              <a:ext cx="924210" cy="958544"/>
              <a:chOff x="8182377" y="5582622"/>
              <a:chExt cx="1110161" cy="1230840"/>
            </a:xfrm>
          </p:grpSpPr>
          <p:pic>
            <p:nvPicPr>
              <p:cNvPr id="293" name="Picture 2" descr="\\MAGNUM\Projects\Microsoft\Cloud Power FY12\Design\Icons\PNGs\Search.png"/>
              <p:cNvPicPr>
                <a:picLocks noChangeAspect="1" noChangeArrowheads="1"/>
              </p:cNvPicPr>
              <p:nvPr/>
            </p:nvPicPr>
            <p:blipFill>
              <a:blip r:embed="rId8" cstate="print">
                <a:lum bright="100000"/>
              </a:blip>
              <a:srcRect/>
              <a:stretch>
                <a:fillRect/>
              </a:stretch>
            </p:blipFill>
            <p:spPr bwMode="auto">
              <a:xfrm>
                <a:off x="8182377" y="5582622"/>
                <a:ext cx="1110161" cy="1110160"/>
              </a:xfrm>
              <a:prstGeom prst="rect">
                <a:avLst/>
              </a:prstGeom>
              <a:noFill/>
            </p:spPr>
          </p:pic>
          <p:sp>
            <p:nvSpPr>
              <p:cNvPr id="294" name="TextBox 293"/>
              <p:cNvSpPr txBox="1"/>
              <p:nvPr/>
            </p:nvSpPr>
            <p:spPr>
              <a:xfrm>
                <a:off x="8232013" y="6650145"/>
                <a:ext cx="1010887" cy="163317"/>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SEARCH</a:t>
                </a:r>
              </a:p>
            </p:txBody>
          </p:sp>
        </p:grpSp>
        <p:grpSp>
          <p:nvGrpSpPr>
            <p:cNvPr id="290" name="Group 289"/>
            <p:cNvGrpSpPr/>
            <p:nvPr/>
          </p:nvGrpSpPr>
          <p:grpSpPr>
            <a:xfrm>
              <a:off x="5364539" y="5450583"/>
              <a:ext cx="965044" cy="1044493"/>
              <a:chOff x="9349347" y="5542768"/>
              <a:chExt cx="1159211" cy="1341206"/>
            </a:xfrm>
          </p:grpSpPr>
          <p:pic>
            <p:nvPicPr>
              <p:cNvPr id="291" name="Picture 3" descr="C:\Users\mitchellg\Desktop\Simple_Licensing.png"/>
              <p:cNvPicPr>
                <a:picLocks noChangeAspect="1" noChangeArrowheads="1"/>
              </p:cNvPicPr>
              <p:nvPr/>
            </p:nvPicPr>
            <p:blipFill>
              <a:blip r:embed="rId9" cstate="print">
                <a:lum bright="100000"/>
              </a:blip>
              <a:srcRect/>
              <a:stretch>
                <a:fillRect/>
              </a:stretch>
            </p:blipFill>
            <p:spPr bwMode="auto">
              <a:xfrm>
                <a:off x="9349347" y="5542768"/>
                <a:ext cx="1159211" cy="1159211"/>
              </a:xfrm>
              <a:prstGeom prst="rect">
                <a:avLst/>
              </a:prstGeom>
              <a:noFill/>
            </p:spPr>
          </p:pic>
          <p:sp>
            <p:nvSpPr>
              <p:cNvPr id="292" name="TextBox 291"/>
              <p:cNvSpPr txBox="1"/>
              <p:nvPr/>
            </p:nvSpPr>
            <p:spPr>
              <a:xfrm>
                <a:off x="9349347" y="6557341"/>
                <a:ext cx="1010887" cy="326633"/>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READY MADE INTELLIGENCE</a:t>
                </a:r>
              </a:p>
            </p:txBody>
          </p:sp>
        </p:grpSp>
        <p:pic>
          <p:nvPicPr>
            <p:cNvPr id="128" name="Picture 3" descr="\\MAGNUM\Projects\Microsoft\Cloud Power FY12\Design\Icons\PNGs\Scalable_Elastic_4.png"/>
            <p:cNvPicPr>
              <a:picLocks noChangeAspect="1" noChangeArrowheads="1"/>
            </p:cNvPicPr>
            <p:nvPr/>
          </p:nvPicPr>
          <p:blipFill>
            <a:blip r:embed="rId10" cstate="print">
              <a:lum bright="100000"/>
            </a:blip>
            <a:srcRect/>
            <a:stretch>
              <a:fillRect/>
            </a:stretch>
          </p:blipFill>
          <p:spPr bwMode="auto">
            <a:xfrm>
              <a:off x="7969196" y="5479222"/>
              <a:ext cx="900334" cy="900100"/>
            </a:xfrm>
            <a:prstGeom prst="rect">
              <a:avLst/>
            </a:prstGeom>
            <a:noFill/>
          </p:spPr>
        </p:pic>
      </p:grpSp>
      <p:sp>
        <p:nvSpPr>
          <p:cNvPr id="131" name="Can 130"/>
          <p:cNvSpPr/>
          <p:nvPr/>
        </p:nvSpPr>
        <p:spPr bwMode="auto">
          <a:xfrm>
            <a:off x="5653903" y="3816671"/>
            <a:ext cx="393054" cy="275504"/>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2" name="Picture 8" descr="\\MAGNUM\Projects\Microsoft\Cloud Power FY12\Design\Icons\PNGs\Cross Platform.png"/>
          <p:cNvPicPr>
            <a:picLocks noChangeAspect="1" noChangeArrowheads="1"/>
          </p:cNvPicPr>
          <p:nvPr/>
        </p:nvPicPr>
        <p:blipFill>
          <a:blip r:embed="rId11" cstate="print">
            <a:lum bright="100000"/>
          </a:blip>
          <a:stretch>
            <a:fillRect/>
          </a:stretch>
        </p:blipFill>
        <p:spPr bwMode="auto">
          <a:xfrm>
            <a:off x="6163964" y="3196208"/>
            <a:ext cx="509248" cy="509248"/>
          </a:xfrm>
          <a:prstGeom prst="rect">
            <a:avLst/>
          </a:prstGeom>
          <a:noFill/>
        </p:spPr>
      </p:pic>
      <p:cxnSp>
        <p:nvCxnSpPr>
          <p:cNvPr id="142" name="Elbow Connector 141"/>
          <p:cNvCxnSpPr>
            <a:stCxn id="131" idx="1"/>
            <a:endCxn id="132" idx="1"/>
          </p:cNvCxnSpPr>
          <p:nvPr/>
        </p:nvCxnSpPr>
        <p:spPr>
          <a:xfrm rot="5400000" flipH="1" flipV="1">
            <a:off x="5824278" y="3476985"/>
            <a:ext cx="365840" cy="313535"/>
          </a:xfrm>
          <a:prstGeom prst="bentConnector2">
            <a:avLst/>
          </a:prstGeom>
          <a:ln>
            <a:solidFill>
              <a:schemeClr val="bg1">
                <a:alpha val="7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132" idx="3"/>
          </p:cNvCxnSpPr>
          <p:nvPr/>
        </p:nvCxnSpPr>
        <p:spPr>
          <a:xfrm>
            <a:off x="6673212" y="3450831"/>
            <a:ext cx="305854" cy="308695"/>
          </a:xfrm>
          <a:prstGeom prst="bentConnector2">
            <a:avLst/>
          </a:prstGeom>
          <a:ln>
            <a:solidFill>
              <a:schemeClr val="bg1">
                <a:alpha val="7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5339750" y="4076009"/>
            <a:ext cx="1396216" cy="14406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187" rtl="0" eaLnBrk="1" fontAlgn="auto" latinLnBrk="0" hangingPunct="1">
              <a:lnSpc>
                <a:spcPct val="90000"/>
              </a:lnSpc>
              <a:spcBef>
                <a:spcPts val="0"/>
              </a:spcBef>
              <a:spcAft>
                <a:spcPts val="586"/>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Azure Storage</a:t>
            </a:r>
          </a:p>
        </p:txBody>
      </p:sp>
      <p:sp>
        <p:nvSpPr>
          <p:cNvPr id="160" name="TextBox 159"/>
          <p:cNvSpPr txBox="1"/>
          <p:nvPr/>
        </p:nvSpPr>
        <p:spPr>
          <a:xfrm>
            <a:off x="5796156" y="3142085"/>
            <a:ext cx="1884179" cy="14406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187" rtl="0" eaLnBrk="1" fontAlgn="auto" latinLnBrk="0" hangingPunct="1">
              <a:lnSpc>
                <a:spcPct val="90000"/>
              </a:lnSpc>
              <a:spcBef>
                <a:spcPts val="0"/>
              </a:spcBef>
              <a:spcAft>
                <a:spcPts val="586"/>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Search &amp; Analytics</a:t>
            </a:r>
          </a:p>
        </p:txBody>
      </p:sp>
      <p:sp>
        <p:nvSpPr>
          <p:cNvPr id="161" name="TextBox 160"/>
          <p:cNvSpPr txBox="1"/>
          <p:nvPr/>
        </p:nvSpPr>
        <p:spPr>
          <a:xfrm>
            <a:off x="6623451" y="4084187"/>
            <a:ext cx="906770" cy="14406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187" rtl="0" eaLnBrk="1" fontAlgn="auto" latinLnBrk="0" hangingPunct="1">
              <a:lnSpc>
                <a:spcPct val="90000"/>
              </a:lnSpc>
              <a:spcBef>
                <a:spcPts val="0"/>
              </a:spcBef>
              <a:spcAft>
                <a:spcPts val="586"/>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Portal</a:t>
            </a:r>
          </a:p>
        </p:txBody>
      </p:sp>
      <p:grpSp>
        <p:nvGrpSpPr>
          <p:cNvPr id="18" name="Group 17"/>
          <p:cNvGrpSpPr/>
          <p:nvPr/>
        </p:nvGrpSpPr>
        <p:grpSpPr>
          <a:xfrm>
            <a:off x="10121783" y="1415377"/>
            <a:ext cx="2319911" cy="4325834"/>
            <a:chOff x="9924437" y="1387169"/>
            <a:chExt cx="2275275" cy="4242603"/>
          </a:xfrm>
        </p:grpSpPr>
        <p:sp>
          <p:nvSpPr>
            <p:cNvPr id="227" name="Rectangle 226"/>
            <p:cNvSpPr/>
            <p:nvPr/>
          </p:nvSpPr>
          <p:spPr bwMode="auto">
            <a:xfrm>
              <a:off x="9939978" y="1436506"/>
              <a:ext cx="2252022" cy="398000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0" name="Picture 8" descr="\\MAGNUM\Projects\Microsoft\Cloud Power FY12\Design\Icons\PNGs\Cross Platform.png"/>
            <p:cNvPicPr>
              <a:picLocks noChangeAspect="1" noChangeArrowheads="1"/>
            </p:cNvPicPr>
            <p:nvPr/>
          </p:nvPicPr>
          <p:blipFill>
            <a:blip r:embed="rId11" cstate="print">
              <a:lum bright="100000"/>
            </a:blip>
            <a:stretch>
              <a:fillRect/>
            </a:stretch>
          </p:blipFill>
          <p:spPr bwMode="auto">
            <a:xfrm>
              <a:off x="9924437" y="1426632"/>
              <a:ext cx="606265" cy="606265"/>
            </a:xfrm>
            <a:prstGeom prst="rect">
              <a:avLst/>
            </a:prstGeom>
            <a:noFill/>
          </p:spPr>
        </p:pic>
        <p:pic>
          <p:nvPicPr>
            <p:cNvPr id="171" name="Picture 4" descr="C:\Users\Jonahs\Dropbox\Projects SCOTT\MEET Windows Azure\source\Background\tile-icon-cach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1398" y="3419609"/>
              <a:ext cx="372342" cy="372289"/>
            </a:xfrm>
            <a:prstGeom prst="rect">
              <a:avLst/>
            </a:prstGeom>
            <a:noFill/>
            <a:extLst/>
          </p:spPr>
        </p:pic>
        <p:sp>
          <p:nvSpPr>
            <p:cNvPr id="228" name="TextBox 227"/>
            <p:cNvSpPr txBox="1"/>
            <p:nvPr/>
          </p:nvSpPr>
          <p:spPr>
            <a:xfrm>
              <a:off x="10334441" y="1387169"/>
              <a:ext cx="1865271" cy="4242603"/>
            </a:xfrm>
            <a:prstGeom prst="rect">
              <a:avLst/>
            </a:prstGeom>
            <a:noFill/>
          </p:spPr>
          <p:txBody>
            <a:bodyPr wrap="square" lIns="186468" tIns="149175" rIns="186468" bIns="149175" rtlCol="0">
              <a:spAutoFit/>
            </a:bodyPr>
            <a:lstStyle/>
            <a:p>
              <a:pPr marL="0" marR="0" lvl="0" indent="0" algn="l" defTabSz="932239"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 Analytics</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510" b="0" i="0" u="none" strike="noStrike" kern="0" cap="none" spc="0" normalizeH="0" baseline="0" noProof="0" dirty="0">
                <a:ln>
                  <a:noFill/>
                </a:ln>
                <a:solidFill>
                  <a:srgbClr val="FFFFFF"/>
                </a:solidFill>
                <a:effectLst/>
                <a:uLnTx/>
                <a:uFillTx/>
                <a:latin typeface="Segoe UI"/>
                <a:ea typeface="+mn-ea"/>
                <a:cs typeface="+mn-cs"/>
              </a:endParaRP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Search, Correlate &amp; Combine</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Visualize Results</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Centralized &amp; Extensible Collection</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Multiple Data Sources regardless of Volume, Format or Location</a:t>
              </a: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32239"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Ready Made Intelligence</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510" b="0" i="0" u="none" strike="noStrike" kern="0" cap="none" spc="0" normalizeH="0" baseline="0" noProof="0" dirty="0">
                <a:ln>
                  <a:noFill/>
                </a:ln>
                <a:solidFill>
                  <a:srgbClr val="FFFFFF"/>
                </a:solidFill>
                <a:effectLst/>
                <a:uLnTx/>
                <a:uFillTx/>
                <a:latin typeface="Segoe UI"/>
                <a:ea typeface="+mn-ea"/>
                <a:cs typeface="+mn-cs"/>
              </a:endParaRP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Forecast Capacity</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Assess System Update, Malware, Configuration</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Change Tracking</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Respond to Threats</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Identify security breaches</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20" b="0" i="0" u="none" strike="noStrike" kern="0" cap="none" spc="0" normalizeH="0" baseline="0" noProof="0" dirty="0">
                  <a:ln>
                    <a:noFill/>
                  </a:ln>
                  <a:solidFill>
                    <a:srgbClr val="FFFFFF"/>
                  </a:solidFill>
                  <a:effectLst/>
                  <a:uLnTx/>
                  <a:uFillTx/>
                  <a:latin typeface="Segoe UI"/>
                  <a:ea typeface="+mn-ea"/>
                  <a:cs typeface="+mn-cs"/>
                </a:rPr>
                <a:t>Audit &amp; Compliance</a:t>
              </a: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020" b="0" i="0" u="none" strike="noStrike" kern="0" cap="none" spc="0" normalizeH="0" baseline="0" noProof="0" dirty="0">
                <a:ln>
                  <a:noFill/>
                </a:ln>
                <a:solidFill>
                  <a:srgbClr val="FFFFFF"/>
                </a:solidFill>
                <a:effectLst/>
                <a:uLnTx/>
                <a:uFillTx/>
                <a:latin typeface="Segoe UI"/>
                <a:ea typeface="+mn-ea"/>
                <a:cs typeface="+mn-cs"/>
              </a:endParaRPr>
            </a:p>
            <a:p>
              <a:pPr marL="93224" marR="0" lvl="0" indent="-93224" algn="l" defTabSz="931881"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02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32239" rtl="0" eaLnBrk="1" fontAlgn="auto" latinLnBrk="0" hangingPunct="1">
                <a:lnSpc>
                  <a:spcPct val="9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1" name="TextBox 230"/>
          <p:cNvSpPr txBox="1"/>
          <p:nvPr/>
        </p:nvSpPr>
        <p:spPr>
          <a:xfrm>
            <a:off x="2655993" y="1832584"/>
            <a:ext cx="3267911" cy="2442955"/>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sng" strike="noStrike" kern="0" cap="none" spc="0" normalizeH="0" baseline="0" noProof="0" dirty="0">
                <a:ln>
                  <a:noFill/>
                </a:ln>
                <a:solidFill>
                  <a:srgbClr val="505050"/>
                </a:solidFill>
                <a:effectLst/>
                <a:uLnTx/>
                <a:uFillTx/>
                <a:latin typeface="Segoe UI"/>
                <a:ea typeface="+mn-ea"/>
                <a:cs typeface="+mn-cs"/>
              </a:rPr>
              <a:t>Log Analytics Solutions</a:t>
            </a:r>
            <a:r>
              <a:rPr kumimoji="0" lang="en-US" sz="1428" b="0" i="0" u="none" strike="noStrike" kern="0" cap="none" spc="0" normalizeH="0" baseline="0" noProof="0" dirty="0">
                <a:ln>
                  <a:noFill/>
                </a:ln>
                <a:solidFill>
                  <a:srgbClr val="505050"/>
                </a:solidFill>
                <a:effectLst/>
                <a:uLnTx/>
                <a:uFillTx/>
                <a:latin typeface="Segoe UI"/>
                <a:ea typeface="+mn-ea"/>
                <a:cs typeface="+mn-cs"/>
              </a:rPr>
              <a:t>:</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Updates</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Automation</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Disaster recovery</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Backup</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err="1">
                <a:ln>
                  <a:noFill/>
                </a:ln>
                <a:solidFill>
                  <a:srgbClr val="505050"/>
                </a:solidFill>
                <a:effectLst/>
                <a:uLnTx/>
                <a:uFillTx/>
                <a:latin typeface="Segoe UI"/>
                <a:ea typeface="+mn-ea"/>
                <a:cs typeface="+mn-cs"/>
              </a:rPr>
              <a:t>WireData</a:t>
            </a:r>
            <a:endParaRPr kumimoji="0" lang="en-US" sz="1428" b="0" i="0" u="none" strike="noStrike" kern="0" cap="none" spc="0" normalizeH="0" baseline="0" noProof="0" dirty="0">
              <a:ln>
                <a:noFill/>
              </a:ln>
              <a:solidFill>
                <a:srgbClr val="505050"/>
              </a:solidFill>
              <a:effectLst/>
              <a:uLnTx/>
              <a:uFillTx/>
              <a:latin typeface="Segoe UI"/>
              <a:ea typeface="+mn-ea"/>
              <a:cs typeface="+mn-cs"/>
            </a:endParaRP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Security &amp; Audit</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AD health</a:t>
            </a:r>
          </a:p>
          <a:p>
            <a:pPr marL="0" marR="0" lvl="0" indent="0" algn="l" defTabSz="93202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Service Map</a:t>
            </a:r>
          </a:p>
        </p:txBody>
      </p:sp>
      <p:grpSp>
        <p:nvGrpSpPr>
          <p:cNvPr id="232" name="Group 231"/>
          <p:cNvGrpSpPr/>
          <p:nvPr/>
        </p:nvGrpSpPr>
        <p:grpSpPr>
          <a:xfrm>
            <a:off x="-161013" y="1328711"/>
            <a:ext cx="2992601" cy="1424364"/>
            <a:chOff x="19627" y="1564026"/>
            <a:chExt cx="2935022" cy="1396957"/>
          </a:xfrm>
        </p:grpSpPr>
        <p:grpSp>
          <p:nvGrpSpPr>
            <p:cNvPr id="50" name="Group 49"/>
            <p:cNvGrpSpPr/>
            <p:nvPr/>
          </p:nvGrpSpPr>
          <p:grpSpPr>
            <a:xfrm>
              <a:off x="19627" y="1564026"/>
              <a:ext cx="2935022" cy="1278816"/>
              <a:chOff x="753172" y="1630760"/>
              <a:chExt cx="3747685" cy="1695705"/>
            </a:xfrm>
          </p:grpSpPr>
          <p:sp>
            <p:nvSpPr>
              <p:cNvPr id="51" name="Freeform 95"/>
              <p:cNvSpPr>
                <a:spLocks/>
              </p:cNvSpPr>
              <p:nvPr/>
            </p:nvSpPr>
            <p:spPr bwMode="auto">
              <a:xfrm flipH="1">
                <a:off x="753172" y="2000991"/>
                <a:ext cx="1884274" cy="1223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alpha val="70000"/>
                </a:schemeClr>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a typeface="+mn-ea"/>
                  <a:cs typeface="+mn-cs"/>
                </a:endParaRPr>
              </a:p>
            </p:txBody>
          </p:sp>
          <p:sp>
            <p:nvSpPr>
              <p:cNvPr id="52" name="Freeform 95"/>
              <p:cNvSpPr>
                <a:spLocks/>
              </p:cNvSpPr>
              <p:nvPr/>
            </p:nvSpPr>
            <p:spPr bwMode="auto">
              <a:xfrm flipH="1">
                <a:off x="2758402" y="1812894"/>
                <a:ext cx="1742455" cy="113158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6">
                  <a:alpha val="70000"/>
                </a:schemeClr>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a typeface="+mn-ea"/>
                  <a:cs typeface="+mn-cs"/>
                </a:endParaRPr>
              </a:p>
            </p:txBody>
          </p:sp>
          <p:sp>
            <p:nvSpPr>
              <p:cNvPr id="53" name="Freeform 95"/>
              <p:cNvSpPr>
                <a:spLocks/>
              </p:cNvSpPr>
              <p:nvPr/>
            </p:nvSpPr>
            <p:spPr bwMode="auto">
              <a:xfrm flipH="1">
                <a:off x="1281694" y="1630760"/>
                <a:ext cx="2611101" cy="169570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54" name="TextBox 53"/>
              <p:cNvSpPr txBox="1"/>
              <p:nvPr/>
            </p:nvSpPr>
            <p:spPr>
              <a:xfrm>
                <a:off x="1865809" y="1938439"/>
                <a:ext cx="967697" cy="833520"/>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a:ea typeface="+mn-ea"/>
                    <a:cs typeface="+mn-cs"/>
                  </a:rPr>
                  <a:t>Azure</a:t>
                </a:r>
                <a:br>
                  <a:rPr kumimoji="0" lang="en-US" sz="1224" b="0" i="0" u="none" strike="noStrike" kern="0" cap="none" spc="0" normalizeH="0" baseline="0" noProof="0" dirty="0">
                    <a:ln>
                      <a:noFill/>
                    </a:ln>
                    <a:solidFill>
                      <a:srgbClr val="FFFFFF"/>
                    </a:solidFill>
                    <a:effectLst/>
                    <a:uLnTx/>
                    <a:uFillTx/>
                    <a:latin typeface="Segoe UI"/>
                    <a:ea typeface="+mn-ea"/>
                    <a:cs typeface="+mn-cs"/>
                  </a:rPr>
                </a:br>
                <a:r>
                  <a:rPr kumimoji="0" lang="en-US" sz="1224" b="0" i="0" u="none" strike="noStrike" kern="0" cap="none" spc="0" normalizeH="0" baseline="0" noProof="0" dirty="0">
                    <a:ln>
                      <a:noFill/>
                    </a:ln>
                    <a:solidFill>
                      <a:srgbClr val="FFFFFF"/>
                    </a:solidFill>
                    <a:effectLst/>
                    <a:uLnTx/>
                    <a:uFillTx/>
                    <a:latin typeface="Segoe UI"/>
                    <a:ea typeface="+mn-ea"/>
                    <a:cs typeface="+mn-cs"/>
                  </a:rPr>
                  <a:t>VMs</a:t>
                </a:r>
              </a:p>
            </p:txBody>
          </p:sp>
        </p:grpSp>
        <p:sp>
          <p:nvSpPr>
            <p:cNvPr id="153" name="Freeform 6"/>
            <p:cNvSpPr>
              <a:spLocks/>
            </p:cNvSpPr>
            <p:nvPr/>
          </p:nvSpPr>
          <p:spPr bwMode="auto">
            <a:xfrm>
              <a:off x="1544245" y="1877014"/>
              <a:ext cx="495210" cy="8904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54" name="Freeform 7"/>
            <p:cNvSpPr>
              <a:spLocks/>
            </p:cNvSpPr>
            <p:nvPr/>
          </p:nvSpPr>
          <p:spPr bwMode="auto">
            <a:xfrm>
              <a:off x="1544245" y="2022361"/>
              <a:ext cx="495210" cy="89049"/>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55" name="Freeform 8"/>
            <p:cNvSpPr>
              <a:spLocks/>
            </p:cNvSpPr>
            <p:nvPr/>
          </p:nvSpPr>
          <p:spPr bwMode="auto">
            <a:xfrm>
              <a:off x="1544245" y="2166130"/>
              <a:ext cx="495210" cy="89049"/>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57" name="Oval 14"/>
            <p:cNvSpPr>
              <a:spLocks noChangeArrowheads="1"/>
            </p:cNvSpPr>
            <p:nvPr/>
          </p:nvSpPr>
          <p:spPr bwMode="auto">
            <a:xfrm>
              <a:off x="1934443" y="1890989"/>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58" name="Oval 15"/>
            <p:cNvSpPr>
              <a:spLocks noChangeArrowheads="1"/>
            </p:cNvSpPr>
            <p:nvPr/>
          </p:nvSpPr>
          <p:spPr bwMode="auto">
            <a:xfrm>
              <a:off x="1934443" y="2036336"/>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59" name="Oval 16"/>
            <p:cNvSpPr>
              <a:spLocks noChangeArrowheads="1"/>
            </p:cNvSpPr>
            <p:nvPr/>
          </p:nvSpPr>
          <p:spPr bwMode="auto">
            <a:xfrm>
              <a:off x="1934443" y="2181684"/>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Can 11"/>
            <p:cNvSpPr/>
            <p:nvPr/>
          </p:nvSpPr>
          <p:spPr bwMode="auto">
            <a:xfrm>
              <a:off x="1518624" y="2453853"/>
              <a:ext cx="502681" cy="352345"/>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TextBox 173"/>
            <p:cNvSpPr txBox="1"/>
            <p:nvPr/>
          </p:nvSpPr>
          <p:spPr>
            <a:xfrm>
              <a:off x="640102" y="2178868"/>
              <a:ext cx="1012921" cy="782115"/>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Azure</a:t>
              </a:r>
            </a:p>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Storage</a:t>
              </a:r>
              <a:br>
                <a:rPr kumimoji="0" lang="en-US" sz="1000" b="0" i="0" u="none" strike="noStrike" kern="0" cap="none" spc="0" normalizeH="0" baseline="0" noProof="0" dirty="0">
                  <a:ln>
                    <a:noFill/>
                  </a:ln>
                  <a:solidFill>
                    <a:srgbClr val="FFFFFF"/>
                  </a:solidFill>
                  <a:effectLst/>
                  <a:uLnTx/>
                  <a:uFillTx/>
                  <a:latin typeface="Segoe UI"/>
                  <a:ea typeface="+mn-ea"/>
                  <a:cs typeface="+mn-cs"/>
                </a:rPr>
              </a:br>
              <a:r>
                <a:rPr kumimoji="0" lang="en-US" sz="1000" b="0" i="0" u="none" strike="noStrike" kern="0" cap="none" spc="0" normalizeH="0" baseline="0" noProof="0" dirty="0">
                  <a:ln>
                    <a:noFill/>
                  </a:ln>
                  <a:solidFill>
                    <a:srgbClr val="FFFFFF"/>
                  </a:solidFill>
                  <a:effectLst/>
                  <a:uLnTx/>
                  <a:uFillTx/>
                  <a:latin typeface="Segoe UI"/>
                  <a:ea typeface="+mn-ea"/>
                  <a:cs typeface="+mn-cs"/>
                </a:rPr>
                <a:t>Diagnostics</a:t>
              </a:r>
            </a:p>
          </p:txBody>
        </p:sp>
      </p:grpSp>
      <p:pic>
        <p:nvPicPr>
          <p:cNvPr id="126" name="Picture 1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26327" y="6620"/>
            <a:ext cx="1052935" cy="1052935"/>
          </a:xfrm>
          <a:prstGeom prst="rect">
            <a:avLst/>
          </a:prstGeom>
        </p:spPr>
      </p:pic>
      <p:grpSp>
        <p:nvGrpSpPr>
          <p:cNvPr id="7" name="Group 6"/>
          <p:cNvGrpSpPr/>
          <p:nvPr/>
        </p:nvGrpSpPr>
        <p:grpSpPr>
          <a:xfrm>
            <a:off x="2130831" y="2118664"/>
            <a:ext cx="389409" cy="1361619"/>
            <a:chOff x="2506742" y="3053225"/>
            <a:chExt cx="318449" cy="1113499"/>
          </a:xfrm>
        </p:grpSpPr>
        <p:pic>
          <p:nvPicPr>
            <p:cNvPr id="180" name="Picture 4" descr="\\MAGNUM\Projects\Microsoft\Cloud Power FY12\Design\ICONS_PNG\Document_Secure.png"/>
            <p:cNvPicPr>
              <a:picLocks noChangeAspect="1" noChangeArrowheads="1"/>
            </p:cNvPicPr>
            <p:nvPr/>
          </p:nvPicPr>
          <p:blipFill>
            <a:blip r:embed="rId14" cstate="print">
              <a:duotone>
                <a:prstClr val="black"/>
                <a:schemeClr val="accent1">
                  <a:tint val="45000"/>
                  <a:satMod val="400000"/>
                </a:schemeClr>
              </a:duotone>
            </a:blip>
            <a:srcRect/>
            <a:stretch>
              <a:fillRect/>
            </a:stretch>
          </p:blipFill>
          <p:spPr bwMode="auto">
            <a:xfrm>
              <a:off x="2532771" y="3053225"/>
              <a:ext cx="249492" cy="270348"/>
            </a:xfrm>
            <a:prstGeom prst="rect">
              <a:avLst/>
            </a:prstGeom>
            <a:noFill/>
          </p:spPr>
        </p:pic>
        <p:pic>
          <p:nvPicPr>
            <p:cNvPr id="129" name="Picture 128"/>
            <p:cNvPicPr>
              <a:picLocks noChangeAspect="1"/>
            </p:cNvPicPr>
            <p:nvPr/>
          </p:nvPicPr>
          <p:blipFill rotWithShape="1">
            <a:blip r:embed="rId15">
              <a:duotone>
                <a:prstClr val="black"/>
                <a:schemeClr val="accent1">
                  <a:tint val="45000"/>
                  <a:satMod val="400000"/>
                </a:schemeClr>
              </a:duotone>
              <a:extLst>
                <a:ext uri="{28A0092B-C50C-407E-A947-70E740481C1C}">
                  <a14:useLocalDpi xmlns:a14="http://schemas.microsoft.com/office/drawing/2010/main" val="0"/>
                </a:ext>
              </a:extLst>
            </a:blip>
            <a:srcRect l="10233" t="23037" r="84547" b="71189"/>
            <a:stretch/>
          </p:blipFill>
          <p:spPr>
            <a:xfrm>
              <a:off x="2536809" y="3272464"/>
              <a:ext cx="238379" cy="235994"/>
            </a:xfrm>
            <a:prstGeom prst="rect">
              <a:avLst/>
            </a:prstGeom>
          </p:spPr>
        </p:pic>
        <p:pic>
          <p:nvPicPr>
            <p:cNvPr id="165" name="Picture 2" descr="\\MAGNUM\Projects\Microsoft\Cloud Power FY12\Design\ICONS_PNG\Secure_Elastic.png"/>
            <p:cNvPicPr>
              <a:picLocks noChangeAspect="1" noChangeArrowheads="1"/>
            </p:cNvPicPr>
            <p:nvPr/>
          </p:nvPicPr>
          <p:blipFill>
            <a:blip r:embed="rId7" cstate="print">
              <a:duotone>
                <a:prstClr val="black"/>
                <a:schemeClr val="tx2">
                  <a:tint val="45000"/>
                  <a:satMod val="400000"/>
                </a:schemeClr>
              </a:duotone>
            </a:blip>
            <a:srcRect/>
            <a:stretch>
              <a:fillRect/>
            </a:stretch>
          </p:blipFill>
          <p:spPr bwMode="auto">
            <a:xfrm>
              <a:off x="2524175" y="3680376"/>
              <a:ext cx="283134" cy="283134"/>
            </a:xfrm>
            <a:prstGeom prst="rect">
              <a:avLst/>
            </a:prstGeom>
            <a:noFill/>
          </p:spPr>
        </p:pic>
        <p:pic>
          <p:nvPicPr>
            <p:cNvPr id="167" name="Picture 2" descr="\\MAGNUM\Projects\Microsoft\Cloud Power FY12\Design\ICONS_PNG\Server.png"/>
            <p:cNvPicPr>
              <a:picLocks noChangeAspect="1" noChangeArrowheads="1"/>
            </p:cNvPicPr>
            <p:nvPr/>
          </p:nvPicPr>
          <p:blipFill>
            <a:blip r:embed="rId16" cstate="print">
              <a:duotone>
                <a:prstClr val="black"/>
                <a:schemeClr val="tx2">
                  <a:tint val="45000"/>
                  <a:satMod val="400000"/>
                </a:schemeClr>
              </a:duotone>
            </a:blip>
            <a:srcRect/>
            <a:stretch>
              <a:fillRect/>
            </a:stretch>
          </p:blipFill>
          <p:spPr bwMode="auto">
            <a:xfrm>
              <a:off x="2506742" y="3446690"/>
              <a:ext cx="318449" cy="318449"/>
            </a:xfrm>
            <a:prstGeom prst="rect">
              <a:avLst/>
            </a:prstGeom>
            <a:noFill/>
          </p:spPr>
        </p:pic>
        <p:pic>
          <p:nvPicPr>
            <p:cNvPr id="168" name="Picture 5" descr="C:\Users\mitchellg\Desktop\Folder.png"/>
            <p:cNvPicPr>
              <a:picLocks noChangeAspect="1" noChangeArrowheads="1"/>
            </p:cNvPicPr>
            <p:nvPr/>
          </p:nvPicPr>
          <p:blipFill>
            <a:blip r:embed="rId17" cstate="print">
              <a:duotone>
                <a:prstClr val="black"/>
                <a:schemeClr val="tx2">
                  <a:tint val="45000"/>
                  <a:satMod val="400000"/>
                </a:schemeClr>
              </a:duotone>
            </a:blip>
            <a:srcRect/>
            <a:stretch>
              <a:fillRect/>
            </a:stretch>
          </p:blipFill>
          <p:spPr bwMode="auto">
            <a:xfrm>
              <a:off x="2528034" y="3878967"/>
              <a:ext cx="287757" cy="287757"/>
            </a:xfrm>
            <a:prstGeom prst="rect">
              <a:avLst/>
            </a:prstGeom>
            <a:noFill/>
          </p:spPr>
        </p:pic>
      </p:grpSp>
      <p:sp>
        <p:nvSpPr>
          <p:cNvPr id="133" name="Oval 132"/>
          <p:cNvSpPr/>
          <p:nvPr/>
        </p:nvSpPr>
        <p:spPr bwMode="auto">
          <a:xfrm>
            <a:off x="8657298" y="2603901"/>
            <a:ext cx="963417" cy="936179"/>
          </a:xfrm>
          <a:prstGeom prst="ellipse">
            <a:avLst/>
          </a:prstGeom>
          <a:solidFill>
            <a:srgbClr val="4668C5">
              <a:alpha val="3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0560407" y="73510"/>
            <a:ext cx="1584976" cy="1016535"/>
          </a:xfrm>
          <a:prstGeom prst="rect">
            <a:avLst/>
          </a:prstGeom>
          <a:solidFill>
            <a:srgbClr val="FFFFFF">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2933651" y="216280"/>
            <a:ext cx="7898502" cy="917444"/>
          </a:xfrm>
        </p:spPr>
        <p:txBody>
          <a:bodyPr/>
          <a:lstStyle/>
          <a:p>
            <a:pPr defTabSz="932742"/>
            <a:r>
              <a:rPr lang="en-US" sz="4800" dirty="0">
                <a:gradFill>
                  <a:gsLst>
                    <a:gs pos="56637">
                      <a:schemeClr val="tx1"/>
                    </a:gs>
                    <a:gs pos="33000">
                      <a:schemeClr val="tx1"/>
                    </a:gs>
                  </a:gsLst>
                  <a:lin ang="5400000" scaled="0"/>
                </a:gradFill>
              </a:rPr>
              <a:t>Operation Management Suite</a:t>
            </a:r>
          </a:p>
        </p:txBody>
      </p:sp>
      <p:grpSp>
        <p:nvGrpSpPr>
          <p:cNvPr id="119" name="Group 118"/>
          <p:cNvGrpSpPr/>
          <p:nvPr/>
        </p:nvGrpSpPr>
        <p:grpSpPr>
          <a:xfrm>
            <a:off x="9394342" y="5631708"/>
            <a:ext cx="899723" cy="917788"/>
            <a:chOff x="788838" y="2946069"/>
            <a:chExt cx="574882" cy="592965"/>
          </a:xfrm>
          <a:solidFill>
            <a:schemeClr val="tx1"/>
          </a:solidFill>
        </p:grpSpPr>
        <p:sp>
          <p:nvSpPr>
            <p:cNvPr id="120" name="Arc 119"/>
            <p:cNvSpPr/>
            <p:nvPr/>
          </p:nvSpPr>
          <p:spPr>
            <a:xfrm rot="1396383" flipH="1">
              <a:off x="918388" y="3003574"/>
              <a:ext cx="445332" cy="535460"/>
            </a:xfrm>
            <a:prstGeom prst="arc">
              <a:avLst>
                <a:gd name="adj1" fmla="val 8071096"/>
                <a:gd name="adj2" fmla="val 15752083"/>
              </a:avLst>
            </a:prstGeom>
            <a:noFill/>
            <a:ln w="762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lIns="91385" tIns="45692" rIns="91385" bIns="45692" rtlCol="0" anchor="ctr"/>
            <a:lstStyle/>
            <a:p>
              <a:pPr marL="0" marR="0" lvl="0" indent="0" algn="ctr" defTabSz="93203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21" name="Arc 120"/>
            <p:cNvSpPr/>
            <p:nvPr/>
          </p:nvSpPr>
          <p:spPr>
            <a:xfrm>
              <a:off x="788838" y="2946069"/>
              <a:ext cx="445332" cy="535460"/>
            </a:xfrm>
            <a:prstGeom prst="arc">
              <a:avLst>
                <a:gd name="adj1" fmla="val 8071096"/>
                <a:gd name="adj2" fmla="val 15752083"/>
              </a:avLst>
            </a:prstGeom>
            <a:noFill/>
            <a:ln w="762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lIns="91385" tIns="45692" rIns="91385" bIns="45692" rtlCol="0" anchor="ctr"/>
            <a:lstStyle/>
            <a:p>
              <a:pPr marL="0" marR="0" lvl="0" indent="0" algn="ctr" defTabSz="93203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134" name="Group 89"/>
            <p:cNvGrpSpPr/>
            <p:nvPr/>
          </p:nvGrpSpPr>
          <p:grpSpPr>
            <a:xfrm>
              <a:off x="900135" y="3037770"/>
              <a:ext cx="359429" cy="358342"/>
              <a:chOff x="4263671" y="4256266"/>
              <a:chExt cx="1123945" cy="1113202"/>
            </a:xfrm>
            <a:grpFill/>
          </p:grpSpPr>
          <p:grpSp>
            <p:nvGrpSpPr>
              <p:cNvPr id="135" name="Group 88"/>
              <p:cNvGrpSpPr/>
              <p:nvPr/>
            </p:nvGrpSpPr>
            <p:grpSpPr>
              <a:xfrm>
                <a:off x="4263671" y="4256266"/>
                <a:ext cx="1123945" cy="1113202"/>
                <a:chOff x="5764931" y="4024246"/>
                <a:chExt cx="1123946" cy="1113201"/>
              </a:xfrm>
              <a:grpFill/>
            </p:grpSpPr>
            <p:sp>
              <p:nvSpPr>
                <p:cNvPr id="137" name="Freeform 616"/>
                <p:cNvSpPr>
                  <a:spLocks noEditPoints="1"/>
                </p:cNvSpPr>
                <p:nvPr/>
              </p:nvSpPr>
              <p:spPr bwMode="auto">
                <a:xfrm>
                  <a:off x="6252261" y="4304024"/>
                  <a:ext cx="453850" cy="53412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w="9525">
                  <a:solidFill>
                    <a:schemeClr val="bg1"/>
                  </a:solidFill>
                  <a:round/>
                  <a:headEnd/>
                  <a:tailEnd/>
                </a:ln>
                <a:extLst/>
              </p:spPr>
              <p:txBody>
                <a:bodyPr vert="horz" wrap="square" lIns="91385" tIns="45692" rIns="91385" bIns="45692" numCol="1" anchor="t" anchorCtr="0" compatLnSpc="1">
                  <a:prstTxWarp prst="textNoShape">
                    <a:avLst/>
                  </a:prstTxWarp>
                </a:bodyPr>
                <a:lstStyle/>
                <a:p>
                  <a:pPr marL="0" marR="0" lvl="0" indent="0" algn="l" defTabSz="93203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38" name="Freeform 579"/>
                <p:cNvSpPr>
                  <a:spLocks noEditPoints="1"/>
                </p:cNvSpPr>
                <p:nvPr/>
              </p:nvSpPr>
              <p:spPr bwMode="auto">
                <a:xfrm>
                  <a:off x="5764931" y="4024246"/>
                  <a:ext cx="1123946" cy="1113201"/>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grpFill/>
                <a:ln w="9525">
                  <a:solidFill>
                    <a:schemeClr val="bg1"/>
                  </a:solidFill>
                  <a:round/>
                  <a:headEnd/>
                  <a:tailEnd/>
                </a:ln>
                <a:extLst/>
              </p:spPr>
              <p:txBody>
                <a:bodyPr vert="horz" wrap="square" lIns="91385" tIns="45692" rIns="91385" bIns="45692" numCol="1" anchor="t" anchorCtr="0" compatLnSpc="1">
                  <a:prstTxWarp prst="textNoShape">
                    <a:avLst/>
                  </a:prstTxWarp>
                </a:bodyPr>
                <a:lstStyle/>
                <a:p>
                  <a:pPr marL="0" marR="0" lvl="0" indent="0" algn="l" defTabSz="93203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36" name="Freeform 580"/>
              <p:cNvSpPr>
                <a:spLocks/>
              </p:cNvSpPr>
              <p:nvPr/>
            </p:nvSpPr>
            <p:spPr bwMode="auto">
              <a:xfrm>
                <a:off x="4501034" y="4621054"/>
                <a:ext cx="437831" cy="592298"/>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noFill/>
              <a:ln w="9525">
                <a:solidFill>
                  <a:schemeClr val="bg1"/>
                </a:solidFill>
                <a:round/>
                <a:headEnd/>
                <a:tailEnd/>
              </a:ln>
              <a:extLst/>
            </p:spPr>
            <p:txBody>
              <a:bodyPr vert="horz" wrap="square" lIns="91385" tIns="45692" rIns="91385" bIns="45692" numCol="1" anchor="t" anchorCtr="0" compatLnSpc="1">
                <a:prstTxWarp prst="textNoShape">
                  <a:avLst/>
                </a:prstTxWarp>
              </a:bodyPr>
              <a:lstStyle/>
              <a:p>
                <a:pPr marL="0" marR="0" lvl="0" indent="0" algn="l" defTabSz="93203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grpSp>
      <p:sp>
        <p:nvSpPr>
          <p:cNvPr id="139" name="TextBox 138"/>
          <p:cNvSpPr txBox="1"/>
          <p:nvPr/>
        </p:nvSpPr>
        <p:spPr>
          <a:xfrm>
            <a:off x="8877590" y="6433559"/>
            <a:ext cx="1619472" cy="331430"/>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mn-cs"/>
              </a:rPr>
              <a:t>Automation</a:t>
            </a:r>
            <a:endParaRPr kumimoji="0" lang="en-US" sz="1224"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31881" rtl="0" eaLnBrk="1" fontAlgn="auto" latinLnBrk="0" hangingPunct="1">
              <a:lnSpc>
                <a:spcPct val="90000"/>
              </a:lnSpc>
              <a:spcBef>
                <a:spcPts val="0"/>
              </a:spcBef>
              <a:spcAft>
                <a:spcPts val="0"/>
              </a:spcAft>
              <a:buClrTx/>
              <a:buSzTx/>
              <a:buFontTx/>
              <a:buNone/>
              <a:tabLst/>
              <a:defRPr/>
            </a:pPr>
            <a:endParaRPr kumimoji="0" lang="en-US" sz="1224" b="0" i="0" u="none" strike="noStrike" kern="0" cap="none" spc="0" normalizeH="0" baseline="0" noProof="0" dirty="0">
              <a:ln>
                <a:noFill/>
              </a:ln>
              <a:solidFill>
                <a:srgbClr val="FFFFFF"/>
              </a:solidFill>
              <a:effectLst/>
              <a:uLnTx/>
              <a:uFillTx/>
              <a:latin typeface="Segoe UI"/>
              <a:ea typeface="+mn-ea"/>
              <a:cs typeface="+mn-cs"/>
            </a:endParaRPr>
          </a:p>
        </p:txBody>
      </p:sp>
      <p:sp>
        <p:nvSpPr>
          <p:cNvPr id="143" name="Rectangle 142"/>
          <p:cNvSpPr/>
          <p:nvPr/>
        </p:nvSpPr>
        <p:spPr bwMode="auto">
          <a:xfrm>
            <a:off x="10715818" y="228920"/>
            <a:ext cx="1584976" cy="1016535"/>
          </a:xfrm>
          <a:prstGeom prst="rect">
            <a:avLst/>
          </a:prstGeom>
          <a:solidFill>
            <a:srgbClr val="FFFFFF">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4" name="Elbow Connector 143"/>
          <p:cNvCxnSpPr/>
          <p:nvPr/>
        </p:nvCxnSpPr>
        <p:spPr>
          <a:xfrm flipV="1">
            <a:off x="3007576" y="3759526"/>
            <a:ext cx="2001359" cy="534462"/>
          </a:xfrm>
          <a:prstGeom prst="bentConnector3">
            <a:avLst>
              <a:gd name="adj1" fmla="val 50000"/>
            </a:avLst>
          </a:prstGeom>
          <a:ln>
            <a:solidFill>
              <a:schemeClr val="tx1">
                <a:alpha val="5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79"/>
          <p:cNvGrpSpPr>
            <a:grpSpLocks noChangeAspect="1"/>
          </p:cNvGrpSpPr>
          <p:nvPr/>
        </p:nvGrpSpPr>
        <p:grpSpPr bwMode="black">
          <a:xfrm>
            <a:off x="1998617" y="5688148"/>
            <a:ext cx="707076" cy="703107"/>
            <a:chOff x="2462213" y="1598613"/>
            <a:chExt cx="4222750" cy="3667125"/>
          </a:xfrm>
          <a:solidFill>
            <a:srgbClr val="FFFFFF"/>
          </a:solidFill>
        </p:grpSpPr>
        <p:sp>
          <p:nvSpPr>
            <p:cNvPr id="147"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48"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49"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50"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51"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52"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62"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63"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64"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66"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69"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2"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5" name="Freeform 18"/>
            <p:cNvSpPr>
              <a:spLocks/>
            </p:cNvSpPr>
            <p:nvPr/>
          </p:nvSpPr>
          <p:spPr bwMode="black">
            <a:xfrm>
              <a:off x="3579813" y="2892426"/>
              <a:ext cx="1833564" cy="1068389"/>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6"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7"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8"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79"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1"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2"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3"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4"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5"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6"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7"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88"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0"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grpSp>
      <p:sp>
        <p:nvSpPr>
          <p:cNvPr id="191" name="TextBox 190"/>
          <p:cNvSpPr txBox="1"/>
          <p:nvPr/>
        </p:nvSpPr>
        <p:spPr>
          <a:xfrm>
            <a:off x="1920955" y="6485192"/>
            <a:ext cx="858074" cy="129682"/>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AVAILABILITY</a:t>
            </a:r>
          </a:p>
        </p:txBody>
      </p:sp>
      <p:grpSp>
        <p:nvGrpSpPr>
          <p:cNvPr id="192" name="Group 191"/>
          <p:cNvGrpSpPr/>
          <p:nvPr/>
        </p:nvGrpSpPr>
        <p:grpSpPr>
          <a:xfrm>
            <a:off x="10595842" y="5681297"/>
            <a:ext cx="641546" cy="669928"/>
            <a:chOff x="9632364" y="1984942"/>
            <a:chExt cx="1166759" cy="1069201"/>
          </a:xfrm>
          <a:solidFill>
            <a:srgbClr val="FFFFFF"/>
          </a:solidFill>
        </p:grpSpPr>
        <p:sp>
          <p:nvSpPr>
            <p:cNvPr id="194" name="Freeform 287"/>
            <p:cNvSpPr>
              <a:spLocks/>
            </p:cNvSpPr>
            <p:nvPr/>
          </p:nvSpPr>
          <p:spPr bwMode="auto">
            <a:xfrm>
              <a:off x="10305580" y="2032377"/>
              <a:ext cx="58227" cy="74998"/>
            </a:xfrm>
            <a:custGeom>
              <a:avLst/>
              <a:gdLst>
                <a:gd name="T0" fmla="*/ 200 w 210"/>
                <a:gd name="T1" fmla="*/ 0 h 232"/>
                <a:gd name="T2" fmla="*/ 210 w 210"/>
                <a:gd name="T3" fmla="*/ 68 h 232"/>
                <a:gd name="T4" fmla="*/ 68 w 210"/>
                <a:gd name="T5" fmla="*/ 89 h 232"/>
                <a:gd name="T6" fmla="*/ 68 w 210"/>
                <a:gd name="T7" fmla="*/ 232 h 232"/>
                <a:gd name="T8" fmla="*/ 0 w 210"/>
                <a:gd name="T9" fmla="*/ 232 h 232"/>
                <a:gd name="T10" fmla="*/ 0 w 210"/>
                <a:gd name="T11" fmla="*/ 31 h 232"/>
                <a:gd name="T12" fmla="*/ 29 w 210"/>
                <a:gd name="T13" fmla="*/ 27 h 232"/>
                <a:gd name="T14" fmla="*/ 200 w 210"/>
                <a:gd name="T15" fmla="*/ 0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32">
                  <a:moveTo>
                    <a:pt x="200" y="0"/>
                  </a:moveTo>
                  <a:lnTo>
                    <a:pt x="210" y="68"/>
                  </a:lnTo>
                  <a:lnTo>
                    <a:pt x="68" y="89"/>
                  </a:lnTo>
                  <a:lnTo>
                    <a:pt x="68" y="232"/>
                  </a:lnTo>
                  <a:lnTo>
                    <a:pt x="0" y="232"/>
                  </a:lnTo>
                  <a:lnTo>
                    <a:pt x="0" y="31"/>
                  </a:lnTo>
                  <a:lnTo>
                    <a:pt x="29" y="27"/>
                  </a:lnTo>
                  <a:lnTo>
                    <a:pt x="200"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5" name="Freeform 288"/>
            <p:cNvSpPr>
              <a:spLocks noEditPoints="1"/>
            </p:cNvSpPr>
            <p:nvPr/>
          </p:nvSpPr>
          <p:spPr bwMode="auto">
            <a:xfrm>
              <a:off x="10302807" y="2143271"/>
              <a:ext cx="21627" cy="742928"/>
            </a:xfrm>
            <a:custGeom>
              <a:avLst/>
              <a:gdLst>
                <a:gd name="T0" fmla="*/ 1 w 76"/>
                <a:gd name="T1" fmla="*/ 1946 h 2319"/>
                <a:gd name="T2" fmla="*/ 70 w 76"/>
                <a:gd name="T3" fmla="*/ 1946 h 2319"/>
                <a:gd name="T4" fmla="*/ 69 w 76"/>
                <a:gd name="T5" fmla="*/ 2319 h 2319"/>
                <a:gd name="T6" fmla="*/ 0 w 76"/>
                <a:gd name="T7" fmla="*/ 2319 h 2319"/>
                <a:gd name="T8" fmla="*/ 1 w 76"/>
                <a:gd name="T9" fmla="*/ 1946 h 2319"/>
                <a:gd name="T10" fmla="*/ 2 w 76"/>
                <a:gd name="T11" fmla="*/ 1459 h 2319"/>
                <a:gd name="T12" fmla="*/ 71 w 76"/>
                <a:gd name="T13" fmla="*/ 1459 h 2319"/>
                <a:gd name="T14" fmla="*/ 70 w 76"/>
                <a:gd name="T15" fmla="*/ 1833 h 2319"/>
                <a:gd name="T16" fmla="*/ 1 w 76"/>
                <a:gd name="T17" fmla="*/ 1833 h 2319"/>
                <a:gd name="T18" fmla="*/ 2 w 76"/>
                <a:gd name="T19" fmla="*/ 1459 h 2319"/>
                <a:gd name="T20" fmla="*/ 5 w 76"/>
                <a:gd name="T21" fmla="*/ 972 h 2319"/>
                <a:gd name="T22" fmla="*/ 74 w 76"/>
                <a:gd name="T23" fmla="*/ 972 h 2319"/>
                <a:gd name="T24" fmla="*/ 72 w 76"/>
                <a:gd name="T25" fmla="*/ 1346 h 2319"/>
                <a:gd name="T26" fmla="*/ 3 w 76"/>
                <a:gd name="T27" fmla="*/ 1346 h 2319"/>
                <a:gd name="T28" fmla="*/ 5 w 76"/>
                <a:gd name="T29" fmla="*/ 972 h 2319"/>
                <a:gd name="T30" fmla="*/ 6 w 76"/>
                <a:gd name="T31" fmla="*/ 487 h 2319"/>
                <a:gd name="T32" fmla="*/ 75 w 76"/>
                <a:gd name="T33" fmla="*/ 487 h 2319"/>
                <a:gd name="T34" fmla="*/ 74 w 76"/>
                <a:gd name="T35" fmla="*/ 860 h 2319"/>
                <a:gd name="T36" fmla="*/ 5 w 76"/>
                <a:gd name="T37" fmla="*/ 860 h 2319"/>
                <a:gd name="T38" fmla="*/ 6 w 76"/>
                <a:gd name="T39" fmla="*/ 487 h 2319"/>
                <a:gd name="T40" fmla="*/ 7 w 76"/>
                <a:gd name="T41" fmla="*/ 0 h 2319"/>
                <a:gd name="T42" fmla="*/ 76 w 76"/>
                <a:gd name="T43" fmla="*/ 0 h 2319"/>
                <a:gd name="T44" fmla="*/ 75 w 76"/>
                <a:gd name="T45" fmla="*/ 374 h 2319"/>
                <a:gd name="T46" fmla="*/ 6 w 76"/>
                <a:gd name="T47" fmla="*/ 374 h 2319"/>
                <a:gd name="T48" fmla="*/ 7 w 76"/>
                <a:gd name="T49" fmla="*/ 0 h 2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2319">
                  <a:moveTo>
                    <a:pt x="1" y="1946"/>
                  </a:moveTo>
                  <a:lnTo>
                    <a:pt x="70" y="1946"/>
                  </a:lnTo>
                  <a:lnTo>
                    <a:pt x="69" y="2319"/>
                  </a:lnTo>
                  <a:lnTo>
                    <a:pt x="0" y="2319"/>
                  </a:lnTo>
                  <a:lnTo>
                    <a:pt x="1" y="1946"/>
                  </a:lnTo>
                  <a:close/>
                  <a:moveTo>
                    <a:pt x="2" y="1459"/>
                  </a:moveTo>
                  <a:lnTo>
                    <a:pt x="71" y="1459"/>
                  </a:lnTo>
                  <a:lnTo>
                    <a:pt x="70" y="1833"/>
                  </a:lnTo>
                  <a:lnTo>
                    <a:pt x="1" y="1833"/>
                  </a:lnTo>
                  <a:lnTo>
                    <a:pt x="2" y="1459"/>
                  </a:lnTo>
                  <a:close/>
                  <a:moveTo>
                    <a:pt x="5" y="972"/>
                  </a:moveTo>
                  <a:lnTo>
                    <a:pt x="74" y="972"/>
                  </a:lnTo>
                  <a:lnTo>
                    <a:pt x="72" y="1346"/>
                  </a:lnTo>
                  <a:lnTo>
                    <a:pt x="3" y="1346"/>
                  </a:lnTo>
                  <a:lnTo>
                    <a:pt x="5" y="972"/>
                  </a:lnTo>
                  <a:close/>
                  <a:moveTo>
                    <a:pt x="6" y="487"/>
                  </a:moveTo>
                  <a:lnTo>
                    <a:pt x="75" y="487"/>
                  </a:lnTo>
                  <a:lnTo>
                    <a:pt x="74" y="860"/>
                  </a:lnTo>
                  <a:lnTo>
                    <a:pt x="5" y="860"/>
                  </a:lnTo>
                  <a:lnTo>
                    <a:pt x="6" y="487"/>
                  </a:lnTo>
                  <a:close/>
                  <a:moveTo>
                    <a:pt x="7" y="0"/>
                  </a:moveTo>
                  <a:lnTo>
                    <a:pt x="76" y="0"/>
                  </a:lnTo>
                  <a:lnTo>
                    <a:pt x="75" y="374"/>
                  </a:lnTo>
                  <a:lnTo>
                    <a:pt x="6" y="374"/>
                  </a:lnTo>
                  <a:lnTo>
                    <a:pt x="7"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6" name="Freeform 289"/>
            <p:cNvSpPr>
              <a:spLocks/>
            </p:cNvSpPr>
            <p:nvPr/>
          </p:nvSpPr>
          <p:spPr bwMode="auto">
            <a:xfrm>
              <a:off x="10302807" y="2923377"/>
              <a:ext cx="58782" cy="76921"/>
            </a:xfrm>
            <a:custGeom>
              <a:avLst/>
              <a:gdLst>
                <a:gd name="T0" fmla="*/ 0 w 210"/>
                <a:gd name="T1" fmla="*/ 0 h 239"/>
                <a:gd name="T2" fmla="*/ 69 w 210"/>
                <a:gd name="T3" fmla="*/ 0 h 239"/>
                <a:gd name="T4" fmla="*/ 69 w 210"/>
                <a:gd name="T5" fmla="*/ 144 h 239"/>
                <a:gd name="T6" fmla="*/ 210 w 210"/>
                <a:gd name="T7" fmla="*/ 171 h 239"/>
                <a:gd name="T8" fmla="*/ 198 w 210"/>
                <a:gd name="T9" fmla="*/ 239 h 239"/>
                <a:gd name="T10" fmla="*/ 28 w 210"/>
                <a:gd name="T11" fmla="*/ 207 h 239"/>
                <a:gd name="T12" fmla="*/ 0 w 210"/>
                <a:gd name="T13" fmla="*/ 201 h 239"/>
                <a:gd name="T14" fmla="*/ 0 w 210"/>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39">
                  <a:moveTo>
                    <a:pt x="0" y="0"/>
                  </a:moveTo>
                  <a:lnTo>
                    <a:pt x="69" y="0"/>
                  </a:lnTo>
                  <a:lnTo>
                    <a:pt x="69" y="144"/>
                  </a:lnTo>
                  <a:lnTo>
                    <a:pt x="210" y="171"/>
                  </a:lnTo>
                  <a:lnTo>
                    <a:pt x="198" y="239"/>
                  </a:lnTo>
                  <a:lnTo>
                    <a:pt x="28" y="207"/>
                  </a:lnTo>
                  <a:lnTo>
                    <a:pt x="0" y="201"/>
                  </a:lnTo>
                  <a:lnTo>
                    <a:pt x="0"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7" name="Freeform 290"/>
            <p:cNvSpPr>
              <a:spLocks noEditPoints="1"/>
            </p:cNvSpPr>
            <p:nvPr/>
          </p:nvSpPr>
          <p:spPr bwMode="auto">
            <a:xfrm>
              <a:off x="10385988" y="2984914"/>
              <a:ext cx="333280" cy="69229"/>
            </a:xfrm>
            <a:custGeom>
              <a:avLst/>
              <a:gdLst>
                <a:gd name="T0" fmla="*/ 451 w 1202"/>
                <a:gd name="T1" fmla="*/ 82 h 216"/>
                <a:gd name="T2" fmla="*/ 788 w 1202"/>
                <a:gd name="T3" fmla="*/ 145 h 216"/>
                <a:gd name="T4" fmla="*/ 776 w 1202"/>
                <a:gd name="T5" fmla="*/ 212 h 216"/>
                <a:gd name="T6" fmla="*/ 438 w 1202"/>
                <a:gd name="T7" fmla="*/ 150 h 216"/>
                <a:gd name="T8" fmla="*/ 451 w 1202"/>
                <a:gd name="T9" fmla="*/ 82 h 216"/>
                <a:gd name="T10" fmla="*/ 1178 w 1202"/>
                <a:gd name="T11" fmla="*/ 4 h 216"/>
                <a:gd name="T12" fmla="*/ 1202 w 1202"/>
                <a:gd name="T13" fmla="*/ 68 h 216"/>
                <a:gd name="T14" fmla="*/ 893 w 1202"/>
                <a:gd name="T15" fmla="*/ 216 h 216"/>
                <a:gd name="T16" fmla="*/ 869 w 1202"/>
                <a:gd name="T17" fmla="*/ 152 h 216"/>
                <a:gd name="T18" fmla="*/ 1178 w 1202"/>
                <a:gd name="T19" fmla="*/ 4 h 216"/>
                <a:gd name="T20" fmla="*/ 13 w 1202"/>
                <a:gd name="T21" fmla="*/ 0 h 216"/>
                <a:gd name="T22" fmla="*/ 350 w 1202"/>
                <a:gd name="T23" fmla="*/ 63 h 216"/>
                <a:gd name="T24" fmla="*/ 338 w 1202"/>
                <a:gd name="T25" fmla="*/ 131 h 216"/>
                <a:gd name="T26" fmla="*/ 0 w 1202"/>
                <a:gd name="T27" fmla="*/ 68 h 216"/>
                <a:gd name="T28" fmla="*/ 13 w 1202"/>
                <a:gd name="T2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2" h="216">
                  <a:moveTo>
                    <a:pt x="451" y="82"/>
                  </a:moveTo>
                  <a:lnTo>
                    <a:pt x="788" y="145"/>
                  </a:lnTo>
                  <a:lnTo>
                    <a:pt x="776" y="212"/>
                  </a:lnTo>
                  <a:lnTo>
                    <a:pt x="438" y="150"/>
                  </a:lnTo>
                  <a:lnTo>
                    <a:pt x="451" y="82"/>
                  </a:lnTo>
                  <a:close/>
                  <a:moveTo>
                    <a:pt x="1178" y="4"/>
                  </a:moveTo>
                  <a:lnTo>
                    <a:pt x="1202" y="68"/>
                  </a:lnTo>
                  <a:lnTo>
                    <a:pt x="893" y="216"/>
                  </a:lnTo>
                  <a:lnTo>
                    <a:pt x="869" y="152"/>
                  </a:lnTo>
                  <a:lnTo>
                    <a:pt x="1178" y="4"/>
                  </a:lnTo>
                  <a:close/>
                  <a:moveTo>
                    <a:pt x="13" y="0"/>
                  </a:moveTo>
                  <a:lnTo>
                    <a:pt x="350" y="63"/>
                  </a:lnTo>
                  <a:lnTo>
                    <a:pt x="338" y="131"/>
                  </a:lnTo>
                  <a:lnTo>
                    <a:pt x="0" y="68"/>
                  </a:lnTo>
                  <a:lnTo>
                    <a:pt x="13"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8" name="Freeform 291"/>
            <p:cNvSpPr>
              <a:spLocks/>
            </p:cNvSpPr>
            <p:nvPr/>
          </p:nvSpPr>
          <p:spPr bwMode="auto">
            <a:xfrm>
              <a:off x="10738678" y="2902224"/>
              <a:ext cx="56009" cy="89741"/>
            </a:xfrm>
            <a:custGeom>
              <a:avLst/>
              <a:gdLst>
                <a:gd name="T0" fmla="*/ 133 w 202"/>
                <a:gd name="T1" fmla="*/ 0 h 280"/>
                <a:gd name="T2" fmla="*/ 202 w 202"/>
                <a:gd name="T3" fmla="*/ 0 h 280"/>
                <a:gd name="T4" fmla="*/ 202 w 202"/>
                <a:gd name="T5" fmla="*/ 196 h 280"/>
                <a:gd name="T6" fmla="*/ 180 w 202"/>
                <a:gd name="T7" fmla="*/ 206 h 280"/>
                <a:gd name="T8" fmla="*/ 25 w 202"/>
                <a:gd name="T9" fmla="*/ 280 h 280"/>
                <a:gd name="T10" fmla="*/ 0 w 202"/>
                <a:gd name="T11" fmla="*/ 216 h 280"/>
                <a:gd name="T12" fmla="*/ 133 w 202"/>
                <a:gd name="T13" fmla="*/ 154 h 280"/>
                <a:gd name="T14" fmla="*/ 133 w 202"/>
                <a:gd name="T15" fmla="*/ 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80">
                  <a:moveTo>
                    <a:pt x="133" y="0"/>
                  </a:moveTo>
                  <a:lnTo>
                    <a:pt x="202" y="0"/>
                  </a:lnTo>
                  <a:lnTo>
                    <a:pt x="202" y="196"/>
                  </a:lnTo>
                  <a:lnTo>
                    <a:pt x="180" y="206"/>
                  </a:lnTo>
                  <a:lnTo>
                    <a:pt x="25" y="280"/>
                  </a:lnTo>
                  <a:lnTo>
                    <a:pt x="0" y="216"/>
                  </a:lnTo>
                  <a:lnTo>
                    <a:pt x="133" y="154"/>
                  </a:lnTo>
                  <a:lnTo>
                    <a:pt x="133"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199" name="Freeform 292"/>
            <p:cNvSpPr>
              <a:spLocks noEditPoints="1"/>
            </p:cNvSpPr>
            <p:nvPr/>
          </p:nvSpPr>
          <p:spPr bwMode="auto">
            <a:xfrm>
              <a:off x="10775832" y="2161219"/>
              <a:ext cx="23291" cy="707032"/>
            </a:xfrm>
            <a:custGeom>
              <a:avLst/>
              <a:gdLst>
                <a:gd name="T0" fmla="*/ 3 w 85"/>
                <a:gd name="T1" fmla="*/ 1849 h 2205"/>
                <a:gd name="T2" fmla="*/ 72 w 85"/>
                <a:gd name="T3" fmla="*/ 1849 h 2205"/>
                <a:gd name="T4" fmla="*/ 69 w 85"/>
                <a:gd name="T5" fmla="*/ 2205 h 2205"/>
                <a:gd name="T6" fmla="*/ 0 w 85"/>
                <a:gd name="T7" fmla="*/ 2205 h 2205"/>
                <a:gd name="T8" fmla="*/ 3 w 85"/>
                <a:gd name="T9" fmla="*/ 1849 h 2205"/>
                <a:gd name="T10" fmla="*/ 5 w 85"/>
                <a:gd name="T11" fmla="*/ 1388 h 2205"/>
                <a:gd name="T12" fmla="*/ 74 w 85"/>
                <a:gd name="T13" fmla="*/ 1388 h 2205"/>
                <a:gd name="T14" fmla="*/ 72 w 85"/>
                <a:gd name="T15" fmla="*/ 1743 h 2205"/>
                <a:gd name="T16" fmla="*/ 3 w 85"/>
                <a:gd name="T17" fmla="*/ 1743 h 2205"/>
                <a:gd name="T18" fmla="*/ 5 w 85"/>
                <a:gd name="T19" fmla="*/ 1388 h 2205"/>
                <a:gd name="T20" fmla="*/ 9 w 85"/>
                <a:gd name="T21" fmla="*/ 925 h 2205"/>
                <a:gd name="T22" fmla="*/ 78 w 85"/>
                <a:gd name="T23" fmla="*/ 925 h 2205"/>
                <a:gd name="T24" fmla="*/ 76 w 85"/>
                <a:gd name="T25" fmla="*/ 1280 h 2205"/>
                <a:gd name="T26" fmla="*/ 7 w 85"/>
                <a:gd name="T27" fmla="*/ 1280 h 2205"/>
                <a:gd name="T28" fmla="*/ 9 w 85"/>
                <a:gd name="T29" fmla="*/ 925 h 2205"/>
                <a:gd name="T30" fmla="*/ 12 w 85"/>
                <a:gd name="T31" fmla="*/ 463 h 2205"/>
                <a:gd name="T32" fmla="*/ 81 w 85"/>
                <a:gd name="T33" fmla="*/ 463 h 2205"/>
                <a:gd name="T34" fmla="*/ 78 w 85"/>
                <a:gd name="T35" fmla="*/ 819 h 2205"/>
                <a:gd name="T36" fmla="*/ 9 w 85"/>
                <a:gd name="T37" fmla="*/ 819 h 2205"/>
                <a:gd name="T38" fmla="*/ 12 w 85"/>
                <a:gd name="T39" fmla="*/ 463 h 2205"/>
                <a:gd name="T40" fmla="*/ 16 w 85"/>
                <a:gd name="T41" fmla="*/ 0 h 2205"/>
                <a:gd name="T42" fmla="*/ 85 w 85"/>
                <a:gd name="T43" fmla="*/ 0 h 2205"/>
                <a:gd name="T44" fmla="*/ 82 w 85"/>
                <a:gd name="T45" fmla="*/ 357 h 2205"/>
                <a:gd name="T46" fmla="*/ 13 w 85"/>
                <a:gd name="T47" fmla="*/ 357 h 2205"/>
                <a:gd name="T48" fmla="*/ 16 w 85"/>
                <a:gd name="T49"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2205">
                  <a:moveTo>
                    <a:pt x="3" y="1849"/>
                  </a:moveTo>
                  <a:lnTo>
                    <a:pt x="72" y="1849"/>
                  </a:lnTo>
                  <a:lnTo>
                    <a:pt x="69" y="2205"/>
                  </a:lnTo>
                  <a:lnTo>
                    <a:pt x="0" y="2205"/>
                  </a:lnTo>
                  <a:lnTo>
                    <a:pt x="3" y="1849"/>
                  </a:lnTo>
                  <a:close/>
                  <a:moveTo>
                    <a:pt x="5" y="1388"/>
                  </a:moveTo>
                  <a:lnTo>
                    <a:pt x="74" y="1388"/>
                  </a:lnTo>
                  <a:lnTo>
                    <a:pt x="72" y="1743"/>
                  </a:lnTo>
                  <a:lnTo>
                    <a:pt x="3" y="1743"/>
                  </a:lnTo>
                  <a:lnTo>
                    <a:pt x="5" y="1388"/>
                  </a:lnTo>
                  <a:close/>
                  <a:moveTo>
                    <a:pt x="9" y="925"/>
                  </a:moveTo>
                  <a:lnTo>
                    <a:pt x="78" y="925"/>
                  </a:lnTo>
                  <a:lnTo>
                    <a:pt x="76" y="1280"/>
                  </a:lnTo>
                  <a:lnTo>
                    <a:pt x="7" y="1280"/>
                  </a:lnTo>
                  <a:lnTo>
                    <a:pt x="9" y="925"/>
                  </a:lnTo>
                  <a:close/>
                  <a:moveTo>
                    <a:pt x="12" y="463"/>
                  </a:moveTo>
                  <a:lnTo>
                    <a:pt x="81" y="463"/>
                  </a:lnTo>
                  <a:lnTo>
                    <a:pt x="78" y="819"/>
                  </a:lnTo>
                  <a:lnTo>
                    <a:pt x="9" y="819"/>
                  </a:lnTo>
                  <a:lnTo>
                    <a:pt x="12" y="463"/>
                  </a:lnTo>
                  <a:close/>
                  <a:moveTo>
                    <a:pt x="16" y="0"/>
                  </a:moveTo>
                  <a:lnTo>
                    <a:pt x="85" y="0"/>
                  </a:lnTo>
                  <a:lnTo>
                    <a:pt x="82" y="357"/>
                  </a:lnTo>
                  <a:lnTo>
                    <a:pt x="13" y="357"/>
                  </a:lnTo>
                  <a:lnTo>
                    <a:pt x="16"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0" name="Freeform 293"/>
            <p:cNvSpPr>
              <a:spLocks/>
            </p:cNvSpPr>
            <p:nvPr/>
          </p:nvSpPr>
          <p:spPr bwMode="auto">
            <a:xfrm>
              <a:off x="10742560" y="2039428"/>
              <a:ext cx="56563" cy="87177"/>
            </a:xfrm>
            <a:custGeom>
              <a:avLst/>
              <a:gdLst>
                <a:gd name="T0" fmla="*/ 23 w 206"/>
                <a:gd name="T1" fmla="*/ 0 h 273"/>
                <a:gd name="T2" fmla="*/ 183 w 206"/>
                <a:gd name="T3" fmla="*/ 67 h 273"/>
                <a:gd name="T4" fmla="*/ 206 w 206"/>
                <a:gd name="T5" fmla="*/ 76 h 273"/>
                <a:gd name="T6" fmla="*/ 206 w 206"/>
                <a:gd name="T7" fmla="*/ 100 h 273"/>
                <a:gd name="T8" fmla="*/ 205 w 206"/>
                <a:gd name="T9" fmla="*/ 273 h 273"/>
                <a:gd name="T10" fmla="*/ 136 w 206"/>
                <a:gd name="T11" fmla="*/ 271 h 273"/>
                <a:gd name="T12" fmla="*/ 137 w 206"/>
                <a:gd name="T13" fmla="*/ 122 h 273"/>
                <a:gd name="T14" fmla="*/ 0 w 206"/>
                <a:gd name="T15" fmla="*/ 66 h 273"/>
                <a:gd name="T16" fmla="*/ 23 w 206"/>
                <a:gd name="T1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73">
                  <a:moveTo>
                    <a:pt x="23" y="0"/>
                  </a:moveTo>
                  <a:lnTo>
                    <a:pt x="183" y="67"/>
                  </a:lnTo>
                  <a:lnTo>
                    <a:pt x="206" y="76"/>
                  </a:lnTo>
                  <a:lnTo>
                    <a:pt x="206" y="100"/>
                  </a:lnTo>
                  <a:lnTo>
                    <a:pt x="205" y="273"/>
                  </a:lnTo>
                  <a:lnTo>
                    <a:pt x="136" y="271"/>
                  </a:lnTo>
                  <a:lnTo>
                    <a:pt x="137" y="122"/>
                  </a:lnTo>
                  <a:lnTo>
                    <a:pt x="0" y="66"/>
                  </a:lnTo>
                  <a:lnTo>
                    <a:pt x="23"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1" name="Freeform 294"/>
            <p:cNvSpPr>
              <a:spLocks noEditPoints="1"/>
            </p:cNvSpPr>
            <p:nvPr/>
          </p:nvSpPr>
          <p:spPr bwMode="auto">
            <a:xfrm>
              <a:off x="10388761" y="1984942"/>
              <a:ext cx="333835" cy="64101"/>
            </a:xfrm>
            <a:custGeom>
              <a:avLst/>
              <a:gdLst>
                <a:gd name="T0" fmla="*/ 336 w 1203"/>
                <a:gd name="T1" fmla="*/ 81 h 201"/>
                <a:gd name="T2" fmla="*/ 347 w 1203"/>
                <a:gd name="T3" fmla="*/ 149 h 201"/>
                <a:gd name="T4" fmla="*/ 11 w 1203"/>
                <a:gd name="T5" fmla="*/ 201 h 201"/>
                <a:gd name="T6" fmla="*/ 0 w 1203"/>
                <a:gd name="T7" fmla="*/ 133 h 201"/>
                <a:gd name="T8" fmla="*/ 336 w 1203"/>
                <a:gd name="T9" fmla="*/ 81 h 201"/>
                <a:gd name="T10" fmla="*/ 771 w 1203"/>
                <a:gd name="T11" fmla="*/ 12 h 201"/>
                <a:gd name="T12" fmla="*/ 783 w 1203"/>
                <a:gd name="T13" fmla="*/ 80 h 201"/>
                <a:gd name="T14" fmla="*/ 448 w 1203"/>
                <a:gd name="T15" fmla="*/ 133 h 201"/>
                <a:gd name="T16" fmla="*/ 437 w 1203"/>
                <a:gd name="T17" fmla="*/ 66 h 201"/>
                <a:gd name="T18" fmla="*/ 771 w 1203"/>
                <a:gd name="T19" fmla="*/ 12 h 201"/>
                <a:gd name="T20" fmla="*/ 889 w 1203"/>
                <a:gd name="T21" fmla="*/ 0 h 201"/>
                <a:gd name="T22" fmla="*/ 1203 w 1203"/>
                <a:gd name="T23" fmla="*/ 131 h 201"/>
                <a:gd name="T24" fmla="*/ 1180 w 1203"/>
                <a:gd name="T25" fmla="*/ 196 h 201"/>
                <a:gd name="T26" fmla="*/ 866 w 1203"/>
                <a:gd name="T27" fmla="*/ 66 h 201"/>
                <a:gd name="T28" fmla="*/ 889 w 1203"/>
                <a:gd name="T29"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3" h="201">
                  <a:moveTo>
                    <a:pt x="336" y="81"/>
                  </a:moveTo>
                  <a:lnTo>
                    <a:pt x="347" y="149"/>
                  </a:lnTo>
                  <a:lnTo>
                    <a:pt x="11" y="201"/>
                  </a:lnTo>
                  <a:lnTo>
                    <a:pt x="0" y="133"/>
                  </a:lnTo>
                  <a:lnTo>
                    <a:pt x="336" y="81"/>
                  </a:lnTo>
                  <a:close/>
                  <a:moveTo>
                    <a:pt x="771" y="12"/>
                  </a:moveTo>
                  <a:lnTo>
                    <a:pt x="783" y="80"/>
                  </a:lnTo>
                  <a:lnTo>
                    <a:pt x="448" y="133"/>
                  </a:lnTo>
                  <a:lnTo>
                    <a:pt x="437" y="66"/>
                  </a:lnTo>
                  <a:lnTo>
                    <a:pt x="771" y="12"/>
                  </a:lnTo>
                  <a:close/>
                  <a:moveTo>
                    <a:pt x="889" y="0"/>
                  </a:moveTo>
                  <a:lnTo>
                    <a:pt x="1203" y="131"/>
                  </a:lnTo>
                  <a:lnTo>
                    <a:pt x="1180" y="196"/>
                  </a:lnTo>
                  <a:lnTo>
                    <a:pt x="866" y="66"/>
                  </a:lnTo>
                  <a:lnTo>
                    <a:pt x="889"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2" name="Freeform 295"/>
            <p:cNvSpPr>
              <a:spLocks noEditPoints="1"/>
            </p:cNvSpPr>
            <p:nvPr/>
          </p:nvSpPr>
          <p:spPr bwMode="auto">
            <a:xfrm>
              <a:off x="10334970" y="2024043"/>
              <a:ext cx="429771" cy="993562"/>
            </a:xfrm>
            <a:custGeom>
              <a:avLst/>
              <a:gdLst>
                <a:gd name="T0" fmla="*/ 67 w 1550"/>
                <a:gd name="T1" fmla="*/ 1862 h 3101"/>
                <a:gd name="T2" fmla="*/ 67 w 1550"/>
                <a:gd name="T3" fmla="*/ 2848 h 3101"/>
                <a:gd name="T4" fmla="*/ 929 w 1550"/>
                <a:gd name="T5" fmla="*/ 3008 h 3101"/>
                <a:gd name="T6" fmla="*/ 937 w 1550"/>
                <a:gd name="T7" fmla="*/ 1909 h 3101"/>
                <a:gd name="T8" fmla="*/ 67 w 1550"/>
                <a:gd name="T9" fmla="*/ 1862 h 3101"/>
                <a:gd name="T10" fmla="*/ 67 w 1550"/>
                <a:gd name="T11" fmla="*/ 1591 h 3101"/>
                <a:gd name="T12" fmla="*/ 67 w 1550"/>
                <a:gd name="T13" fmla="*/ 1790 h 3101"/>
                <a:gd name="T14" fmla="*/ 937 w 1550"/>
                <a:gd name="T15" fmla="*/ 1832 h 3101"/>
                <a:gd name="T16" fmla="*/ 937 w 1550"/>
                <a:gd name="T17" fmla="*/ 1609 h 3101"/>
                <a:gd name="T18" fmla="*/ 67 w 1550"/>
                <a:gd name="T19" fmla="*/ 1591 h 3101"/>
                <a:gd name="T20" fmla="*/ 942 w 1550"/>
                <a:gd name="T21" fmla="*/ 1303 h 3101"/>
                <a:gd name="T22" fmla="*/ 71 w 1550"/>
                <a:gd name="T23" fmla="*/ 1316 h 3101"/>
                <a:gd name="T24" fmla="*/ 67 w 1550"/>
                <a:gd name="T25" fmla="*/ 1519 h 3101"/>
                <a:gd name="T26" fmla="*/ 942 w 1550"/>
                <a:gd name="T27" fmla="*/ 1532 h 3101"/>
                <a:gd name="T28" fmla="*/ 942 w 1550"/>
                <a:gd name="T29" fmla="*/ 1303 h 3101"/>
                <a:gd name="T30" fmla="*/ 946 w 1550"/>
                <a:gd name="T31" fmla="*/ 1003 h 3101"/>
                <a:gd name="T32" fmla="*/ 71 w 1550"/>
                <a:gd name="T33" fmla="*/ 1045 h 3101"/>
                <a:gd name="T34" fmla="*/ 71 w 1550"/>
                <a:gd name="T35" fmla="*/ 1248 h 3101"/>
                <a:gd name="T36" fmla="*/ 942 w 1550"/>
                <a:gd name="T37" fmla="*/ 1228 h 3101"/>
                <a:gd name="T38" fmla="*/ 946 w 1550"/>
                <a:gd name="T39" fmla="*/ 1003 h 3101"/>
                <a:gd name="T40" fmla="*/ 946 w 1550"/>
                <a:gd name="T41" fmla="*/ 699 h 3101"/>
                <a:gd name="T42" fmla="*/ 71 w 1550"/>
                <a:gd name="T43" fmla="*/ 774 h 3101"/>
                <a:gd name="T44" fmla="*/ 71 w 1550"/>
                <a:gd name="T45" fmla="*/ 977 h 3101"/>
                <a:gd name="T46" fmla="*/ 946 w 1550"/>
                <a:gd name="T47" fmla="*/ 928 h 3101"/>
                <a:gd name="T48" fmla="*/ 946 w 1550"/>
                <a:gd name="T49" fmla="*/ 699 h 3101"/>
                <a:gd name="T50" fmla="*/ 946 w 1550"/>
                <a:gd name="T51" fmla="*/ 399 h 3101"/>
                <a:gd name="T52" fmla="*/ 75 w 1550"/>
                <a:gd name="T53" fmla="*/ 504 h 3101"/>
                <a:gd name="T54" fmla="*/ 75 w 1550"/>
                <a:gd name="T55" fmla="*/ 707 h 3101"/>
                <a:gd name="T56" fmla="*/ 946 w 1550"/>
                <a:gd name="T57" fmla="*/ 622 h 3101"/>
                <a:gd name="T58" fmla="*/ 946 w 1550"/>
                <a:gd name="T59" fmla="*/ 399 h 3101"/>
                <a:gd name="T60" fmla="*/ 950 w 1550"/>
                <a:gd name="T61" fmla="*/ 93 h 3101"/>
                <a:gd name="T62" fmla="*/ 75 w 1550"/>
                <a:gd name="T63" fmla="*/ 229 h 3101"/>
                <a:gd name="T64" fmla="*/ 75 w 1550"/>
                <a:gd name="T65" fmla="*/ 432 h 3101"/>
                <a:gd name="T66" fmla="*/ 946 w 1550"/>
                <a:gd name="T67" fmla="*/ 318 h 3101"/>
                <a:gd name="T68" fmla="*/ 950 w 1550"/>
                <a:gd name="T69" fmla="*/ 93 h 3101"/>
                <a:gd name="T70" fmla="*/ 1034 w 1550"/>
                <a:gd name="T71" fmla="*/ 0 h 3101"/>
                <a:gd name="T72" fmla="*/ 1550 w 1550"/>
                <a:gd name="T73" fmla="*/ 225 h 3101"/>
                <a:gd name="T74" fmla="*/ 1533 w 1550"/>
                <a:gd name="T75" fmla="*/ 2839 h 3101"/>
                <a:gd name="T76" fmla="*/ 1013 w 1550"/>
                <a:gd name="T77" fmla="*/ 3101 h 3101"/>
                <a:gd name="T78" fmla="*/ 0 w 1550"/>
                <a:gd name="T79" fmla="*/ 2903 h 3101"/>
                <a:gd name="T80" fmla="*/ 7 w 1550"/>
                <a:gd name="T81" fmla="*/ 170 h 3101"/>
                <a:gd name="T82" fmla="*/ 1034 w 1550"/>
                <a:gd name="T83" fmla="*/ 0 h 3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0" h="3101">
                  <a:moveTo>
                    <a:pt x="67" y="1862"/>
                  </a:moveTo>
                  <a:lnTo>
                    <a:pt x="67" y="2848"/>
                  </a:lnTo>
                  <a:lnTo>
                    <a:pt x="929" y="3008"/>
                  </a:lnTo>
                  <a:lnTo>
                    <a:pt x="937" y="1909"/>
                  </a:lnTo>
                  <a:lnTo>
                    <a:pt x="67" y="1862"/>
                  </a:lnTo>
                  <a:close/>
                  <a:moveTo>
                    <a:pt x="67" y="1591"/>
                  </a:moveTo>
                  <a:lnTo>
                    <a:pt x="67" y="1790"/>
                  </a:lnTo>
                  <a:lnTo>
                    <a:pt x="937" y="1832"/>
                  </a:lnTo>
                  <a:lnTo>
                    <a:pt x="937" y="1609"/>
                  </a:lnTo>
                  <a:lnTo>
                    <a:pt x="67" y="1591"/>
                  </a:lnTo>
                  <a:close/>
                  <a:moveTo>
                    <a:pt x="942" y="1303"/>
                  </a:moveTo>
                  <a:lnTo>
                    <a:pt x="71" y="1316"/>
                  </a:lnTo>
                  <a:lnTo>
                    <a:pt x="67" y="1519"/>
                  </a:lnTo>
                  <a:lnTo>
                    <a:pt x="942" y="1532"/>
                  </a:lnTo>
                  <a:lnTo>
                    <a:pt x="942" y="1303"/>
                  </a:lnTo>
                  <a:close/>
                  <a:moveTo>
                    <a:pt x="946" y="1003"/>
                  </a:moveTo>
                  <a:lnTo>
                    <a:pt x="71" y="1045"/>
                  </a:lnTo>
                  <a:lnTo>
                    <a:pt x="71" y="1248"/>
                  </a:lnTo>
                  <a:lnTo>
                    <a:pt x="942" y="1228"/>
                  </a:lnTo>
                  <a:lnTo>
                    <a:pt x="946" y="1003"/>
                  </a:lnTo>
                  <a:close/>
                  <a:moveTo>
                    <a:pt x="946" y="699"/>
                  </a:moveTo>
                  <a:lnTo>
                    <a:pt x="71" y="774"/>
                  </a:lnTo>
                  <a:lnTo>
                    <a:pt x="71" y="977"/>
                  </a:lnTo>
                  <a:lnTo>
                    <a:pt x="946" y="928"/>
                  </a:lnTo>
                  <a:lnTo>
                    <a:pt x="946" y="699"/>
                  </a:lnTo>
                  <a:close/>
                  <a:moveTo>
                    <a:pt x="946" y="399"/>
                  </a:moveTo>
                  <a:lnTo>
                    <a:pt x="75" y="504"/>
                  </a:lnTo>
                  <a:lnTo>
                    <a:pt x="75" y="707"/>
                  </a:lnTo>
                  <a:lnTo>
                    <a:pt x="946" y="622"/>
                  </a:lnTo>
                  <a:lnTo>
                    <a:pt x="946" y="399"/>
                  </a:lnTo>
                  <a:close/>
                  <a:moveTo>
                    <a:pt x="950" y="93"/>
                  </a:moveTo>
                  <a:lnTo>
                    <a:pt x="75" y="229"/>
                  </a:lnTo>
                  <a:lnTo>
                    <a:pt x="75" y="432"/>
                  </a:lnTo>
                  <a:lnTo>
                    <a:pt x="946" y="318"/>
                  </a:lnTo>
                  <a:lnTo>
                    <a:pt x="950" y="93"/>
                  </a:lnTo>
                  <a:close/>
                  <a:moveTo>
                    <a:pt x="1034" y="0"/>
                  </a:moveTo>
                  <a:lnTo>
                    <a:pt x="1550" y="225"/>
                  </a:lnTo>
                  <a:lnTo>
                    <a:pt x="1533" y="2839"/>
                  </a:lnTo>
                  <a:lnTo>
                    <a:pt x="1013" y="3101"/>
                  </a:lnTo>
                  <a:lnTo>
                    <a:pt x="0" y="2903"/>
                  </a:lnTo>
                  <a:lnTo>
                    <a:pt x="7" y="170"/>
                  </a:lnTo>
                  <a:lnTo>
                    <a:pt x="1034"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3" name="Freeform 296"/>
            <p:cNvSpPr>
              <a:spLocks/>
            </p:cNvSpPr>
            <p:nvPr/>
          </p:nvSpPr>
          <p:spPr bwMode="auto">
            <a:xfrm>
              <a:off x="9909636" y="2314420"/>
              <a:ext cx="620534" cy="386528"/>
            </a:xfrm>
            <a:custGeom>
              <a:avLst/>
              <a:gdLst>
                <a:gd name="T0" fmla="*/ 1047 w 2239"/>
                <a:gd name="T1" fmla="*/ 0 h 1206"/>
                <a:gd name="T2" fmla="*/ 2239 w 2239"/>
                <a:gd name="T3" fmla="*/ 603 h 1206"/>
                <a:gd name="T4" fmla="*/ 1047 w 2239"/>
                <a:gd name="T5" fmla="*/ 1206 h 1206"/>
                <a:gd name="T6" fmla="*/ 1047 w 2239"/>
                <a:gd name="T7" fmla="*/ 967 h 1206"/>
                <a:gd name="T8" fmla="*/ 0 w 2239"/>
                <a:gd name="T9" fmla="*/ 967 h 1206"/>
                <a:gd name="T10" fmla="*/ 0 w 2239"/>
                <a:gd name="T11" fmla="*/ 239 h 1206"/>
                <a:gd name="T12" fmla="*/ 1047 w 2239"/>
                <a:gd name="T13" fmla="*/ 239 h 1206"/>
                <a:gd name="T14" fmla="*/ 1047 w 2239"/>
                <a:gd name="T15" fmla="*/ 0 h 1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9" h="1206">
                  <a:moveTo>
                    <a:pt x="1047" y="0"/>
                  </a:moveTo>
                  <a:lnTo>
                    <a:pt x="2239" y="603"/>
                  </a:lnTo>
                  <a:lnTo>
                    <a:pt x="1047" y="1206"/>
                  </a:lnTo>
                  <a:lnTo>
                    <a:pt x="1047" y="967"/>
                  </a:lnTo>
                  <a:lnTo>
                    <a:pt x="0" y="967"/>
                  </a:lnTo>
                  <a:lnTo>
                    <a:pt x="0" y="239"/>
                  </a:lnTo>
                  <a:lnTo>
                    <a:pt x="1047" y="239"/>
                  </a:lnTo>
                  <a:lnTo>
                    <a:pt x="1047"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4" name="Freeform 297"/>
            <p:cNvSpPr>
              <a:spLocks noEditPoints="1"/>
            </p:cNvSpPr>
            <p:nvPr/>
          </p:nvSpPr>
          <p:spPr bwMode="auto">
            <a:xfrm>
              <a:off x="9895218" y="2308010"/>
              <a:ext cx="631625" cy="399348"/>
            </a:xfrm>
            <a:custGeom>
              <a:avLst/>
              <a:gdLst>
                <a:gd name="T0" fmla="*/ 1072 w 2279"/>
                <a:gd name="T1" fmla="*/ 41 h 1247"/>
                <a:gd name="T2" fmla="*/ 1072 w 2279"/>
                <a:gd name="T3" fmla="*/ 273 h 1247"/>
                <a:gd name="T4" fmla="*/ 25 w 2279"/>
                <a:gd name="T5" fmla="*/ 273 h 1247"/>
                <a:gd name="T6" fmla="*/ 25 w 2279"/>
                <a:gd name="T7" fmla="*/ 975 h 1247"/>
                <a:gd name="T8" fmla="*/ 1072 w 2279"/>
                <a:gd name="T9" fmla="*/ 975 h 1247"/>
                <a:gd name="T10" fmla="*/ 1072 w 2279"/>
                <a:gd name="T11" fmla="*/ 1207 h 1247"/>
                <a:gd name="T12" fmla="*/ 2223 w 2279"/>
                <a:gd name="T13" fmla="*/ 624 h 1247"/>
                <a:gd name="T14" fmla="*/ 1072 w 2279"/>
                <a:gd name="T15" fmla="*/ 41 h 1247"/>
                <a:gd name="T16" fmla="*/ 1047 w 2279"/>
                <a:gd name="T17" fmla="*/ 0 h 1247"/>
                <a:gd name="T18" fmla="*/ 1066 w 2279"/>
                <a:gd name="T19" fmla="*/ 9 h 1247"/>
                <a:gd name="T20" fmla="*/ 2257 w 2279"/>
                <a:gd name="T21" fmla="*/ 612 h 1247"/>
                <a:gd name="T22" fmla="*/ 2279 w 2279"/>
                <a:gd name="T23" fmla="*/ 624 h 1247"/>
                <a:gd name="T24" fmla="*/ 2257 w 2279"/>
                <a:gd name="T25" fmla="*/ 635 h 1247"/>
                <a:gd name="T26" fmla="*/ 1066 w 2279"/>
                <a:gd name="T27" fmla="*/ 1238 h 1247"/>
                <a:gd name="T28" fmla="*/ 1047 w 2279"/>
                <a:gd name="T29" fmla="*/ 1247 h 1247"/>
                <a:gd name="T30" fmla="*/ 1047 w 2279"/>
                <a:gd name="T31" fmla="*/ 1001 h 1247"/>
                <a:gd name="T32" fmla="*/ 0 w 2279"/>
                <a:gd name="T33" fmla="*/ 1001 h 1247"/>
                <a:gd name="T34" fmla="*/ 0 w 2279"/>
                <a:gd name="T35" fmla="*/ 247 h 1247"/>
                <a:gd name="T36" fmla="*/ 1047 w 2279"/>
                <a:gd name="T37" fmla="*/ 247 h 1247"/>
                <a:gd name="T38" fmla="*/ 1047 w 2279"/>
                <a:gd name="T39"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9" h="1247">
                  <a:moveTo>
                    <a:pt x="1072" y="41"/>
                  </a:moveTo>
                  <a:lnTo>
                    <a:pt x="1072" y="273"/>
                  </a:lnTo>
                  <a:lnTo>
                    <a:pt x="25" y="273"/>
                  </a:lnTo>
                  <a:lnTo>
                    <a:pt x="25" y="975"/>
                  </a:lnTo>
                  <a:lnTo>
                    <a:pt x="1072" y="975"/>
                  </a:lnTo>
                  <a:lnTo>
                    <a:pt x="1072" y="1207"/>
                  </a:lnTo>
                  <a:lnTo>
                    <a:pt x="2223" y="624"/>
                  </a:lnTo>
                  <a:lnTo>
                    <a:pt x="1072" y="41"/>
                  </a:lnTo>
                  <a:close/>
                  <a:moveTo>
                    <a:pt x="1047" y="0"/>
                  </a:moveTo>
                  <a:lnTo>
                    <a:pt x="1066" y="9"/>
                  </a:lnTo>
                  <a:lnTo>
                    <a:pt x="2257" y="612"/>
                  </a:lnTo>
                  <a:lnTo>
                    <a:pt x="2279" y="624"/>
                  </a:lnTo>
                  <a:lnTo>
                    <a:pt x="2257" y="635"/>
                  </a:lnTo>
                  <a:lnTo>
                    <a:pt x="1066" y="1238"/>
                  </a:lnTo>
                  <a:lnTo>
                    <a:pt x="1047" y="1247"/>
                  </a:lnTo>
                  <a:lnTo>
                    <a:pt x="1047" y="1001"/>
                  </a:lnTo>
                  <a:lnTo>
                    <a:pt x="0" y="1001"/>
                  </a:lnTo>
                  <a:lnTo>
                    <a:pt x="0" y="247"/>
                  </a:lnTo>
                  <a:lnTo>
                    <a:pt x="1047" y="247"/>
                  </a:lnTo>
                  <a:lnTo>
                    <a:pt x="1047"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sp>
          <p:nvSpPr>
            <p:cNvPr id="205" name="Freeform 298"/>
            <p:cNvSpPr>
              <a:spLocks noEditPoints="1"/>
            </p:cNvSpPr>
            <p:nvPr/>
          </p:nvSpPr>
          <p:spPr bwMode="auto">
            <a:xfrm>
              <a:off x="9632364" y="2002890"/>
              <a:ext cx="429771" cy="994203"/>
            </a:xfrm>
            <a:custGeom>
              <a:avLst/>
              <a:gdLst>
                <a:gd name="T0" fmla="*/ 68 w 1550"/>
                <a:gd name="T1" fmla="*/ 1861 h 3101"/>
                <a:gd name="T2" fmla="*/ 68 w 1550"/>
                <a:gd name="T3" fmla="*/ 2848 h 3101"/>
                <a:gd name="T4" fmla="*/ 930 w 1550"/>
                <a:gd name="T5" fmla="*/ 3007 h 3101"/>
                <a:gd name="T6" fmla="*/ 939 w 1550"/>
                <a:gd name="T7" fmla="*/ 1909 h 3101"/>
                <a:gd name="T8" fmla="*/ 68 w 1550"/>
                <a:gd name="T9" fmla="*/ 1861 h 3101"/>
                <a:gd name="T10" fmla="*/ 68 w 1550"/>
                <a:gd name="T11" fmla="*/ 1591 h 3101"/>
                <a:gd name="T12" fmla="*/ 68 w 1550"/>
                <a:gd name="T13" fmla="*/ 1790 h 3101"/>
                <a:gd name="T14" fmla="*/ 939 w 1550"/>
                <a:gd name="T15" fmla="*/ 1832 h 3101"/>
                <a:gd name="T16" fmla="*/ 939 w 1550"/>
                <a:gd name="T17" fmla="*/ 1607 h 3101"/>
                <a:gd name="T18" fmla="*/ 68 w 1550"/>
                <a:gd name="T19" fmla="*/ 1591 h 3101"/>
                <a:gd name="T20" fmla="*/ 942 w 1550"/>
                <a:gd name="T21" fmla="*/ 1303 h 3101"/>
                <a:gd name="T22" fmla="*/ 72 w 1550"/>
                <a:gd name="T23" fmla="*/ 1316 h 3101"/>
                <a:gd name="T24" fmla="*/ 68 w 1550"/>
                <a:gd name="T25" fmla="*/ 1519 h 3101"/>
                <a:gd name="T26" fmla="*/ 942 w 1550"/>
                <a:gd name="T27" fmla="*/ 1532 h 3101"/>
                <a:gd name="T28" fmla="*/ 942 w 1550"/>
                <a:gd name="T29" fmla="*/ 1303 h 3101"/>
                <a:gd name="T30" fmla="*/ 946 w 1550"/>
                <a:gd name="T31" fmla="*/ 1003 h 3101"/>
                <a:gd name="T32" fmla="*/ 72 w 1550"/>
                <a:gd name="T33" fmla="*/ 1045 h 3101"/>
                <a:gd name="T34" fmla="*/ 72 w 1550"/>
                <a:gd name="T35" fmla="*/ 1248 h 3101"/>
                <a:gd name="T36" fmla="*/ 942 w 1550"/>
                <a:gd name="T37" fmla="*/ 1226 h 3101"/>
                <a:gd name="T38" fmla="*/ 946 w 1550"/>
                <a:gd name="T39" fmla="*/ 1003 h 3101"/>
                <a:gd name="T40" fmla="*/ 946 w 1550"/>
                <a:gd name="T41" fmla="*/ 699 h 3101"/>
                <a:gd name="T42" fmla="*/ 72 w 1550"/>
                <a:gd name="T43" fmla="*/ 774 h 3101"/>
                <a:gd name="T44" fmla="*/ 72 w 1550"/>
                <a:gd name="T45" fmla="*/ 977 h 3101"/>
                <a:gd name="T46" fmla="*/ 946 w 1550"/>
                <a:gd name="T47" fmla="*/ 926 h 3101"/>
                <a:gd name="T48" fmla="*/ 946 w 1550"/>
                <a:gd name="T49" fmla="*/ 699 h 3101"/>
                <a:gd name="T50" fmla="*/ 946 w 1550"/>
                <a:gd name="T51" fmla="*/ 399 h 3101"/>
                <a:gd name="T52" fmla="*/ 77 w 1550"/>
                <a:gd name="T53" fmla="*/ 503 h 3101"/>
                <a:gd name="T54" fmla="*/ 77 w 1550"/>
                <a:gd name="T55" fmla="*/ 706 h 3101"/>
                <a:gd name="T56" fmla="*/ 946 w 1550"/>
                <a:gd name="T57" fmla="*/ 622 h 3101"/>
                <a:gd name="T58" fmla="*/ 946 w 1550"/>
                <a:gd name="T59" fmla="*/ 399 h 3101"/>
                <a:gd name="T60" fmla="*/ 951 w 1550"/>
                <a:gd name="T61" fmla="*/ 93 h 3101"/>
                <a:gd name="T62" fmla="*/ 77 w 1550"/>
                <a:gd name="T63" fmla="*/ 229 h 3101"/>
                <a:gd name="T64" fmla="*/ 77 w 1550"/>
                <a:gd name="T65" fmla="*/ 432 h 3101"/>
                <a:gd name="T66" fmla="*/ 946 w 1550"/>
                <a:gd name="T67" fmla="*/ 318 h 3101"/>
                <a:gd name="T68" fmla="*/ 951 w 1550"/>
                <a:gd name="T69" fmla="*/ 93 h 3101"/>
                <a:gd name="T70" fmla="*/ 1036 w 1550"/>
                <a:gd name="T71" fmla="*/ 0 h 3101"/>
                <a:gd name="T72" fmla="*/ 1550 w 1550"/>
                <a:gd name="T73" fmla="*/ 225 h 3101"/>
                <a:gd name="T74" fmla="*/ 1534 w 1550"/>
                <a:gd name="T75" fmla="*/ 2839 h 3101"/>
                <a:gd name="T76" fmla="*/ 1014 w 1550"/>
                <a:gd name="T77" fmla="*/ 3101 h 3101"/>
                <a:gd name="T78" fmla="*/ 0 w 1550"/>
                <a:gd name="T79" fmla="*/ 2903 h 3101"/>
                <a:gd name="T80" fmla="*/ 9 w 1550"/>
                <a:gd name="T81" fmla="*/ 170 h 3101"/>
                <a:gd name="T82" fmla="*/ 1036 w 1550"/>
                <a:gd name="T83" fmla="*/ 0 h 3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0" h="3101">
                  <a:moveTo>
                    <a:pt x="68" y="1861"/>
                  </a:moveTo>
                  <a:lnTo>
                    <a:pt x="68" y="2848"/>
                  </a:lnTo>
                  <a:lnTo>
                    <a:pt x="930" y="3007"/>
                  </a:lnTo>
                  <a:lnTo>
                    <a:pt x="939" y="1909"/>
                  </a:lnTo>
                  <a:lnTo>
                    <a:pt x="68" y="1861"/>
                  </a:lnTo>
                  <a:close/>
                  <a:moveTo>
                    <a:pt x="68" y="1591"/>
                  </a:moveTo>
                  <a:lnTo>
                    <a:pt x="68" y="1790"/>
                  </a:lnTo>
                  <a:lnTo>
                    <a:pt x="939" y="1832"/>
                  </a:lnTo>
                  <a:lnTo>
                    <a:pt x="939" y="1607"/>
                  </a:lnTo>
                  <a:lnTo>
                    <a:pt x="68" y="1591"/>
                  </a:lnTo>
                  <a:close/>
                  <a:moveTo>
                    <a:pt x="942" y="1303"/>
                  </a:moveTo>
                  <a:lnTo>
                    <a:pt x="72" y="1316"/>
                  </a:lnTo>
                  <a:lnTo>
                    <a:pt x="68" y="1519"/>
                  </a:lnTo>
                  <a:lnTo>
                    <a:pt x="942" y="1532"/>
                  </a:lnTo>
                  <a:lnTo>
                    <a:pt x="942" y="1303"/>
                  </a:lnTo>
                  <a:close/>
                  <a:moveTo>
                    <a:pt x="946" y="1003"/>
                  </a:moveTo>
                  <a:lnTo>
                    <a:pt x="72" y="1045"/>
                  </a:lnTo>
                  <a:lnTo>
                    <a:pt x="72" y="1248"/>
                  </a:lnTo>
                  <a:lnTo>
                    <a:pt x="942" y="1226"/>
                  </a:lnTo>
                  <a:lnTo>
                    <a:pt x="946" y="1003"/>
                  </a:lnTo>
                  <a:close/>
                  <a:moveTo>
                    <a:pt x="946" y="699"/>
                  </a:moveTo>
                  <a:lnTo>
                    <a:pt x="72" y="774"/>
                  </a:lnTo>
                  <a:lnTo>
                    <a:pt x="72" y="977"/>
                  </a:lnTo>
                  <a:lnTo>
                    <a:pt x="946" y="926"/>
                  </a:lnTo>
                  <a:lnTo>
                    <a:pt x="946" y="699"/>
                  </a:lnTo>
                  <a:close/>
                  <a:moveTo>
                    <a:pt x="946" y="399"/>
                  </a:moveTo>
                  <a:lnTo>
                    <a:pt x="77" y="503"/>
                  </a:lnTo>
                  <a:lnTo>
                    <a:pt x="77" y="706"/>
                  </a:lnTo>
                  <a:lnTo>
                    <a:pt x="946" y="622"/>
                  </a:lnTo>
                  <a:lnTo>
                    <a:pt x="946" y="399"/>
                  </a:lnTo>
                  <a:close/>
                  <a:moveTo>
                    <a:pt x="951" y="93"/>
                  </a:moveTo>
                  <a:lnTo>
                    <a:pt x="77" y="229"/>
                  </a:lnTo>
                  <a:lnTo>
                    <a:pt x="77" y="432"/>
                  </a:lnTo>
                  <a:lnTo>
                    <a:pt x="946" y="318"/>
                  </a:lnTo>
                  <a:lnTo>
                    <a:pt x="951" y="93"/>
                  </a:lnTo>
                  <a:close/>
                  <a:moveTo>
                    <a:pt x="1036" y="0"/>
                  </a:moveTo>
                  <a:lnTo>
                    <a:pt x="1550" y="225"/>
                  </a:lnTo>
                  <a:lnTo>
                    <a:pt x="1534" y="2839"/>
                  </a:lnTo>
                  <a:lnTo>
                    <a:pt x="1014" y="3101"/>
                  </a:lnTo>
                  <a:lnTo>
                    <a:pt x="0" y="2903"/>
                  </a:lnTo>
                  <a:lnTo>
                    <a:pt x="9" y="170"/>
                  </a:lnTo>
                  <a:lnTo>
                    <a:pt x="1036" y="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49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gradFill flip="none" rotWithShape="1">
                  <a:gsLst>
                    <a:gs pos="0">
                      <a:srgbClr val="FFFFFF"/>
                    </a:gs>
                    <a:gs pos="100000">
                      <a:srgbClr val="FFFFFF"/>
                    </a:gs>
                  </a:gsLst>
                  <a:lin ang="10800000" scaled="1"/>
                  <a:tileRect/>
                </a:gradFill>
                <a:effectLst/>
                <a:uLnTx/>
                <a:uFillTx/>
                <a:latin typeface="Segoe UI"/>
                <a:ea typeface="+mn-ea"/>
                <a:cs typeface="+mn-cs"/>
              </a:endParaRPr>
            </a:p>
          </p:txBody>
        </p:sp>
      </p:grpSp>
      <p:sp>
        <p:nvSpPr>
          <p:cNvPr id="206" name="TextBox 205"/>
          <p:cNvSpPr txBox="1"/>
          <p:nvPr/>
        </p:nvSpPr>
        <p:spPr>
          <a:xfrm>
            <a:off x="10484986" y="6467211"/>
            <a:ext cx="858074" cy="129925"/>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20" b="0" i="0" u="none" strike="noStrike" kern="0" cap="none" spc="0" normalizeH="0" baseline="0" noProof="0" dirty="0">
                <a:ln>
                  <a:noFill/>
                </a:ln>
                <a:solidFill>
                  <a:srgbClr val="FFFFFF"/>
                </a:solidFill>
                <a:effectLst/>
                <a:uLnTx/>
                <a:uFillTx/>
                <a:latin typeface="Segoe UI"/>
                <a:ea typeface="+mn-ea"/>
                <a:cs typeface="+mn-cs"/>
              </a:rPr>
              <a:t>SECURITY</a:t>
            </a:r>
          </a:p>
        </p:txBody>
      </p:sp>
      <p:grpSp>
        <p:nvGrpSpPr>
          <p:cNvPr id="222" name="Group 221"/>
          <p:cNvGrpSpPr/>
          <p:nvPr/>
        </p:nvGrpSpPr>
        <p:grpSpPr>
          <a:xfrm>
            <a:off x="951260" y="173282"/>
            <a:ext cx="1647042" cy="1469252"/>
            <a:chOff x="433542" y="1564026"/>
            <a:chExt cx="2044900" cy="1622928"/>
          </a:xfrm>
        </p:grpSpPr>
        <p:grpSp>
          <p:nvGrpSpPr>
            <p:cNvPr id="223" name="Group 222"/>
            <p:cNvGrpSpPr/>
            <p:nvPr/>
          </p:nvGrpSpPr>
          <p:grpSpPr>
            <a:xfrm>
              <a:off x="433542" y="1564026"/>
              <a:ext cx="2044900" cy="1278816"/>
              <a:chOff x="1281694" y="1630760"/>
              <a:chExt cx="2611101" cy="1695705"/>
            </a:xfrm>
          </p:grpSpPr>
          <p:sp>
            <p:nvSpPr>
              <p:cNvPr id="240" name="Freeform 95"/>
              <p:cNvSpPr>
                <a:spLocks/>
              </p:cNvSpPr>
              <p:nvPr/>
            </p:nvSpPr>
            <p:spPr bwMode="auto">
              <a:xfrm flipH="1">
                <a:off x="1281694" y="1630760"/>
                <a:ext cx="2611101" cy="169570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241" name="TextBox 240"/>
              <p:cNvSpPr txBox="1"/>
              <p:nvPr/>
            </p:nvSpPr>
            <p:spPr>
              <a:xfrm>
                <a:off x="1782594" y="2147498"/>
                <a:ext cx="1398863" cy="685653"/>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a:ea typeface="+mn-ea"/>
                    <a:cs typeface="+mn-cs"/>
                  </a:rPr>
                  <a:t>Google</a:t>
                </a:r>
              </a:p>
            </p:txBody>
          </p:sp>
        </p:grpSp>
        <p:sp>
          <p:nvSpPr>
            <p:cNvPr id="230" name="Oval 14"/>
            <p:cNvSpPr>
              <a:spLocks noChangeArrowheads="1"/>
            </p:cNvSpPr>
            <p:nvPr/>
          </p:nvSpPr>
          <p:spPr bwMode="auto">
            <a:xfrm>
              <a:off x="1934443" y="1890989"/>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34" name="Oval 15"/>
            <p:cNvSpPr>
              <a:spLocks noChangeArrowheads="1"/>
            </p:cNvSpPr>
            <p:nvPr/>
          </p:nvSpPr>
          <p:spPr bwMode="auto">
            <a:xfrm>
              <a:off x="1934443" y="2036336"/>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35" name="Oval 16"/>
            <p:cNvSpPr>
              <a:spLocks noChangeArrowheads="1"/>
            </p:cNvSpPr>
            <p:nvPr/>
          </p:nvSpPr>
          <p:spPr bwMode="auto">
            <a:xfrm>
              <a:off x="1934443" y="2181684"/>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36" name="Can 11"/>
            <p:cNvSpPr/>
            <p:nvPr/>
          </p:nvSpPr>
          <p:spPr bwMode="auto">
            <a:xfrm>
              <a:off x="1518624" y="2453853"/>
              <a:ext cx="502681" cy="352345"/>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TextBox 236"/>
            <p:cNvSpPr txBox="1"/>
            <p:nvPr/>
          </p:nvSpPr>
          <p:spPr>
            <a:xfrm>
              <a:off x="545419" y="2306085"/>
              <a:ext cx="803312" cy="880869"/>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AWS</a:t>
              </a:r>
            </a:p>
            <a:p>
              <a:pPr marL="0" marR="0" lvl="0" indent="0" algn="r" defTabSz="931001" rtl="0" eaLnBrk="1" fontAlgn="auto" latinLnBrk="0" hangingPunct="1">
                <a:lnSpc>
                  <a:spcPct val="90000"/>
                </a:lnSpc>
                <a:spcBef>
                  <a:spcPts val="0"/>
                </a:spcBef>
                <a:spcAft>
                  <a:spcPts val="600"/>
                </a:spcAft>
                <a:buClrTx/>
                <a:buSzTx/>
                <a:buFontTx/>
                <a:buNone/>
                <a:tabLst/>
                <a:defRPr/>
              </a:pPr>
              <a:br>
                <a:rPr kumimoji="0" lang="en-US" sz="1000" b="0" i="0" u="none" strike="noStrike" kern="0" cap="none" spc="0" normalizeH="0" baseline="0" noProof="0" dirty="0">
                  <a:ln>
                    <a:noFill/>
                  </a:ln>
                  <a:solidFill>
                    <a:srgbClr val="FFFFFF"/>
                  </a:solidFill>
                  <a:effectLst/>
                  <a:uLnTx/>
                  <a:uFillTx/>
                  <a:latin typeface="Segoe UI"/>
                  <a:ea typeface="+mn-ea"/>
                  <a:cs typeface="+mn-cs"/>
                </a:rPr>
              </a:br>
              <a:endParaRPr kumimoji="0" lang="en-US" sz="10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42" name="Group 241"/>
          <p:cNvGrpSpPr/>
          <p:nvPr/>
        </p:nvGrpSpPr>
        <p:grpSpPr>
          <a:xfrm>
            <a:off x="154329" y="2669611"/>
            <a:ext cx="1488573" cy="1307556"/>
            <a:chOff x="345968" y="1564026"/>
            <a:chExt cx="2132476" cy="1902157"/>
          </a:xfrm>
        </p:grpSpPr>
        <p:grpSp>
          <p:nvGrpSpPr>
            <p:cNvPr id="243" name="Group 242"/>
            <p:cNvGrpSpPr/>
            <p:nvPr/>
          </p:nvGrpSpPr>
          <p:grpSpPr>
            <a:xfrm>
              <a:off x="345968" y="1564026"/>
              <a:ext cx="2132476" cy="1278816"/>
              <a:chOff x="1169870" y="1630760"/>
              <a:chExt cx="2722925" cy="1695705"/>
            </a:xfrm>
          </p:grpSpPr>
          <p:sp>
            <p:nvSpPr>
              <p:cNvPr id="249" name="Freeform 95"/>
              <p:cNvSpPr>
                <a:spLocks/>
              </p:cNvSpPr>
              <p:nvPr/>
            </p:nvSpPr>
            <p:spPr bwMode="auto">
              <a:xfrm flipH="1">
                <a:off x="1281694" y="1630760"/>
                <a:ext cx="2611101" cy="169570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250" name="TextBox 249"/>
              <p:cNvSpPr txBox="1"/>
              <p:nvPr/>
            </p:nvSpPr>
            <p:spPr>
              <a:xfrm>
                <a:off x="1169870" y="2139238"/>
                <a:ext cx="2263032" cy="902999"/>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a:ea typeface="+mn-ea"/>
                    <a:cs typeface="+mn-cs"/>
                  </a:rPr>
                  <a:t>3</a:t>
                </a:r>
                <a:r>
                  <a:rPr kumimoji="0" lang="en-US" sz="1224" b="0" i="0" u="none" strike="noStrike" kern="0" cap="none" spc="0" normalizeH="0" baseline="30000" noProof="0" dirty="0">
                    <a:ln>
                      <a:noFill/>
                    </a:ln>
                    <a:solidFill>
                      <a:srgbClr val="FFFFFF"/>
                    </a:solidFill>
                    <a:effectLst/>
                    <a:uLnTx/>
                    <a:uFillTx/>
                    <a:latin typeface="Segoe UI"/>
                    <a:ea typeface="+mn-ea"/>
                    <a:cs typeface="+mn-cs"/>
                  </a:rPr>
                  <a:t>rd</a:t>
                </a:r>
                <a:r>
                  <a:rPr kumimoji="0" lang="en-US" sz="1224" b="0" i="0" u="none" strike="noStrike" kern="0" cap="none" spc="0" normalizeH="0" baseline="0" noProof="0" dirty="0">
                    <a:ln>
                      <a:noFill/>
                    </a:ln>
                    <a:solidFill>
                      <a:srgbClr val="FFFFFF"/>
                    </a:solidFill>
                    <a:effectLst/>
                    <a:uLnTx/>
                    <a:uFillTx/>
                    <a:latin typeface="Segoe UI"/>
                    <a:ea typeface="+mn-ea"/>
                    <a:cs typeface="+mn-cs"/>
                  </a:rPr>
                  <a:t> Party API</a:t>
                </a:r>
              </a:p>
            </p:txBody>
          </p:sp>
        </p:grpSp>
        <p:sp>
          <p:nvSpPr>
            <p:cNvPr id="244" name="Oval 14"/>
            <p:cNvSpPr>
              <a:spLocks noChangeArrowheads="1"/>
            </p:cNvSpPr>
            <p:nvPr/>
          </p:nvSpPr>
          <p:spPr bwMode="auto">
            <a:xfrm>
              <a:off x="1934443" y="1890989"/>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45" name="Oval 15"/>
            <p:cNvSpPr>
              <a:spLocks noChangeArrowheads="1"/>
            </p:cNvSpPr>
            <p:nvPr/>
          </p:nvSpPr>
          <p:spPr bwMode="auto">
            <a:xfrm>
              <a:off x="1934443" y="2036336"/>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46" name="Oval 16"/>
            <p:cNvSpPr>
              <a:spLocks noChangeArrowheads="1"/>
            </p:cNvSpPr>
            <p:nvPr/>
          </p:nvSpPr>
          <p:spPr bwMode="auto">
            <a:xfrm>
              <a:off x="1934443" y="2181684"/>
              <a:ext cx="47943" cy="49041"/>
            </a:xfrm>
            <a:prstGeom prst="ellipse">
              <a:avLst/>
            </a:prstGeom>
            <a:solidFill>
              <a:schemeClr val="accent1"/>
            </a:solidFill>
            <a:ln>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n-ea"/>
                <a:cs typeface="+mn-cs"/>
              </a:endParaRPr>
            </a:p>
          </p:txBody>
        </p:sp>
        <p:sp>
          <p:nvSpPr>
            <p:cNvPr id="247" name="Can 11"/>
            <p:cNvSpPr/>
            <p:nvPr/>
          </p:nvSpPr>
          <p:spPr bwMode="auto">
            <a:xfrm>
              <a:off x="1518624" y="2453853"/>
              <a:ext cx="502681" cy="352345"/>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TextBox 247"/>
            <p:cNvSpPr txBox="1"/>
            <p:nvPr/>
          </p:nvSpPr>
          <p:spPr>
            <a:xfrm>
              <a:off x="819994" y="2306085"/>
              <a:ext cx="528736" cy="1160098"/>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r" defTabSz="931001" rtl="0" eaLnBrk="1" fontAlgn="auto" latinLnBrk="0" hangingPunct="1">
                <a:lnSpc>
                  <a:spcPct val="90000"/>
                </a:lnSpc>
                <a:spcBef>
                  <a:spcPts val="0"/>
                </a:spcBef>
                <a:spcAft>
                  <a:spcPts val="600"/>
                </a:spcAft>
                <a:buClrTx/>
                <a:buSzTx/>
                <a:buFontTx/>
                <a:buNone/>
                <a:tabLst/>
                <a:defRPr/>
              </a:pPr>
              <a:br>
                <a:rPr kumimoji="0" lang="en-US" sz="1000" b="0" i="0" u="none" strike="noStrike" kern="0" cap="none" spc="0" normalizeH="0" baseline="0" noProof="0" dirty="0">
                  <a:ln>
                    <a:noFill/>
                  </a:ln>
                  <a:solidFill>
                    <a:srgbClr val="FFFFFF"/>
                  </a:solidFill>
                  <a:effectLst/>
                  <a:uLnTx/>
                  <a:uFillTx/>
                  <a:latin typeface="Segoe UI"/>
                  <a:ea typeface="+mn-ea"/>
                  <a:cs typeface="+mn-cs"/>
                </a:rPr>
              </a:br>
              <a:endParaRPr kumimoji="0" lang="en-US" sz="10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278" name="TextBox 277"/>
          <p:cNvSpPr txBox="1"/>
          <p:nvPr/>
        </p:nvSpPr>
        <p:spPr>
          <a:xfrm>
            <a:off x="92026" y="6477457"/>
            <a:ext cx="1784495" cy="129682"/>
          </a:xfrm>
          <a:prstGeom prst="rect">
            <a:avLst/>
          </a:prstGeom>
          <a:noFill/>
        </p:spPr>
        <p:txBody>
          <a:bodyPr wrap="square" lIns="0" tIns="0" rIns="0" bIns="0"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FFFFFF"/>
                </a:solidFill>
                <a:effectLst/>
                <a:uLnTx/>
                <a:uFillTx/>
                <a:latin typeface="Segoe UI"/>
                <a:ea typeface="+mn-ea"/>
                <a:cs typeface="+mn-cs"/>
              </a:rPr>
              <a:t>0365|AAD|SP|Exchange*</a:t>
            </a:r>
          </a:p>
        </p:txBody>
      </p:sp>
      <p:sp>
        <p:nvSpPr>
          <p:cNvPr id="279" name="Freeform 95"/>
          <p:cNvSpPr>
            <a:spLocks/>
          </p:cNvSpPr>
          <p:nvPr/>
        </p:nvSpPr>
        <p:spPr bwMode="auto">
          <a:xfrm flipH="1">
            <a:off x="527780" y="5794217"/>
            <a:ext cx="814560" cy="59176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70000"/>
            </a:schemeClr>
          </a:solidFill>
          <a:ln>
            <a:noFill/>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a typeface="+mn-ea"/>
              <a:cs typeface="+mn-cs"/>
            </a:endParaRPr>
          </a:p>
        </p:txBody>
      </p:sp>
      <p:sp>
        <p:nvSpPr>
          <p:cNvPr id="281" name="TextBox 280"/>
          <p:cNvSpPr txBox="1"/>
          <p:nvPr/>
        </p:nvSpPr>
        <p:spPr>
          <a:xfrm>
            <a:off x="1304659" y="1886734"/>
            <a:ext cx="1155412" cy="468122"/>
          </a:xfrm>
          <a:prstGeom prst="rect">
            <a:avLst/>
          </a:prstGeom>
          <a:noFill/>
          <a:ln>
            <a:noFill/>
          </a:ln>
        </p:spPr>
        <p:txBody>
          <a:bodyPr wrap="none" lIns="182725" tIns="146179" rIns="182725" bIns="146179" rtlCol="0">
            <a:spAutoFit/>
          </a:bodyPr>
          <a:lstStyle/>
          <a:p>
            <a:pPr marL="0" marR="0" lvl="0" indent="0" algn="r" defTabSz="931001" rtl="0"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a:ea typeface="+mn-ea"/>
                <a:cs typeface="+mn-cs"/>
              </a:rPr>
              <a:t>Azure PaaS</a:t>
            </a:r>
          </a:p>
        </p:txBody>
      </p:sp>
    </p:spTree>
    <p:extLst>
      <p:ext uri="{BB962C8B-B14F-4D97-AF65-F5344CB8AC3E}">
        <p14:creationId xmlns:p14="http://schemas.microsoft.com/office/powerpoint/2010/main" val="1703923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1"/>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0"/>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0 L 0 0.25 E" pathEditMode="relative" ptsTypes="">
                                      <p:cBhvr>
                                        <p:cTn id="12" dur="2000" fill="hold"/>
                                        <p:tgtEl>
                                          <p:spTgt spid="1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193"/>
                                        </p:tgtEl>
                                        <p:attrNameLst>
                                          <p:attrName>style.visibility</p:attrName>
                                        </p:attrNameLst>
                                      </p:cBhvr>
                                      <p:to>
                                        <p:strVal val="visible"/>
                                      </p:to>
                                    </p:set>
                                    <p:anim calcmode="lin" valueType="num">
                                      <p:cBhvr>
                                        <p:cTn id="29" dur="1000" fill="hold"/>
                                        <p:tgtEl>
                                          <p:spTgt spid="193"/>
                                        </p:tgtEl>
                                        <p:attrNameLst>
                                          <p:attrName>ppt_w</p:attrName>
                                        </p:attrNameLst>
                                      </p:cBhvr>
                                      <p:tavLst>
                                        <p:tav tm="0">
                                          <p:val>
                                            <p:strVal val="#ppt_w*0.70"/>
                                          </p:val>
                                        </p:tav>
                                        <p:tav tm="100000">
                                          <p:val>
                                            <p:strVal val="#ppt_w"/>
                                          </p:val>
                                        </p:tav>
                                      </p:tavLst>
                                    </p:anim>
                                    <p:anim calcmode="lin" valueType="num">
                                      <p:cBhvr>
                                        <p:cTn id="30" dur="1000" fill="hold"/>
                                        <p:tgtEl>
                                          <p:spTgt spid="193"/>
                                        </p:tgtEl>
                                        <p:attrNameLst>
                                          <p:attrName>ppt_h</p:attrName>
                                        </p:attrNameLst>
                                      </p:cBhvr>
                                      <p:tavLst>
                                        <p:tav tm="0">
                                          <p:val>
                                            <p:strVal val="#ppt_h"/>
                                          </p:val>
                                        </p:tav>
                                        <p:tav tm="100000">
                                          <p:val>
                                            <p:strVal val="#ppt_h"/>
                                          </p:val>
                                        </p:tav>
                                      </p:tavLst>
                                    </p:anim>
                                    <p:animEffect transition="in" filter="fade">
                                      <p:cBhvr>
                                        <p:cTn id="31" dur="1000"/>
                                        <p:tgtEl>
                                          <p:spTgt spid="193"/>
                                        </p:tgtEl>
                                      </p:cBhvr>
                                    </p:animEffect>
                                  </p:childTnLst>
                                </p:cTn>
                              </p:par>
                              <p:par>
                                <p:cTn id="32" presetID="55" presetClass="entr" presetSubtype="0" fill="hold" nodeType="withEffect">
                                  <p:stCondLst>
                                    <p:cond delay="0"/>
                                  </p:stCondLst>
                                  <p:childTnLst>
                                    <p:set>
                                      <p:cBhvr>
                                        <p:cTn id="33" dur="1" fill="hold">
                                          <p:stCondLst>
                                            <p:cond delay="0"/>
                                          </p:stCondLst>
                                        </p:cTn>
                                        <p:tgtEl>
                                          <p:spTgt spid="208"/>
                                        </p:tgtEl>
                                        <p:attrNameLst>
                                          <p:attrName>style.visibility</p:attrName>
                                        </p:attrNameLst>
                                      </p:cBhvr>
                                      <p:to>
                                        <p:strVal val="visible"/>
                                      </p:to>
                                    </p:set>
                                    <p:anim calcmode="lin" valueType="num">
                                      <p:cBhvr>
                                        <p:cTn id="34" dur="1000" fill="hold"/>
                                        <p:tgtEl>
                                          <p:spTgt spid="208"/>
                                        </p:tgtEl>
                                        <p:attrNameLst>
                                          <p:attrName>ppt_w</p:attrName>
                                        </p:attrNameLst>
                                      </p:cBhvr>
                                      <p:tavLst>
                                        <p:tav tm="0">
                                          <p:val>
                                            <p:strVal val="#ppt_w*0.70"/>
                                          </p:val>
                                        </p:tav>
                                        <p:tav tm="100000">
                                          <p:val>
                                            <p:strVal val="#ppt_w"/>
                                          </p:val>
                                        </p:tav>
                                      </p:tavLst>
                                    </p:anim>
                                    <p:anim calcmode="lin" valueType="num">
                                      <p:cBhvr>
                                        <p:cTn id="35" dur="1000" fill="hold"/>
                                        <p:tgtEl>
                                          <p:spTgt spid="208"/>
                                        </p:tgtEl>
                                        <p:attrNameLst>
                                          <p:attrName>ppt_h</p:attrName>
                                        </p:attrNameLst>
                                      </p:cBhvr>
                                      <p:tavLst>
                                        <p:tav tm="0">
                                          <p:val>
                                            <p:strVal val="#ppt_h"/>
                                          </p:val>
                                        </p:tav>
                                        <p:tav tm="100000">
                                          <p:val>
                                            <p:strVal val="#ppt_h"/>
                                          </p:val>
                                        </p:tav>
                                      </p:tavLst>
                                    </p:anim>
                                    <p:animEffect transition="in" filter="fade">
                                      <p:cBhvr>
                                        <p:cTn id="36" dur="1000"/>
                                        <p:tgtEl>
                                          <p:spTgt spid="20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55" presetClass="entr" presetSubtype="0" fill="hold" nodeType="withEffect">
                                  <p:stCondLst>
                                    <p:cond delay="0"/>
                                  </p:stCondLst>
                                  <p:childTnLst>
                                    <p:set>
                                      <p:cBhvr>
                                        <p:cTn id="49" dur="1" fill="hold">
                                          <p:stCondLst>
                                            <p:cond delay="0"/>
                                          </p:stCondLst>
                                        </p:cTn>
                                        <p:tgtEl>
                                          <p:spTgt spid="144"/>
                                        </p:tgtEl>
                                        <p:attrNameLst>
                                          <p:attrName>style.visibility</p:attrName>
                                        </p:attrNameLst>
                                      </p:cBhvr>
                                      <p:to>
                                        <p:strVal val="visible"/>
                                      </p:to>
                                    </p:set>
                                    <p:anim calcmode="lin" valueType="num">
                                      <p:cBhvr>
                                        <p:cTn id="50" dur="1000" fill="hold"/>
                                        <p:tgtEl>
                                          <p:spTgt spid="144"/>
                                        </p:tgtEl>
                                        <p:attrNameLst>
                                          <p:attrName>ppt_w</p:attrName>
                                        </p:attrNameLst>
                                      </p:cBhvr>
                                      <p:tavLst>
                                        <p:tav tm="0">
                                          <p:val>
                                            <p:strVal val="#ppt_w*0.70"/>
                                          </p:val>
                                        </p:tav>
                                        <p:tav tm="100000">
                                          <p:val>
                                            <p:strVal val="#ppt_w"/>
                                          </p:val>
                                        </p:tav>
                                      </p:tavLst>
                                    </p:anim>
                                    <p:anim calcmode="lin" valueType="num">
                                      <p:cBhvr>
                                        <p:cTn id="51" dur="1000" fill="hold"/>
                                        <p:tgtEl>
                                          <p:spTgt spid="144"/>
                                        </p:tgtEl>
                                        <p:attrNameLst>
                                          <p:attrName>ppt_h</p:attrName>
                                        </p:attrNameLst>
                                      </p:cBhvr>
                                      <p:tavLst>
                                        <p:tav tm="0">
                                          <p:val>
                                            <p:strVal val="#ppt_h"/>
                                          </p:val>
                                        </p:tav>
                                        <p:tav tm="100000">
                                          <p:val>
                                            <p:strVal val="#ppt_h"/>
                                          </p:val>
                                        </p:tav>
                                      </p:tavLst>
                                    </p:anim>
                                    <p:animEffect transition="in" filter="fade">
                                      <p:cBhvr>
                                        <p:cTn id="52" dur="1000"/>
                                        <p:tgtEl>
                                          <p:spTgt spid="14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p:bldP spid="2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1275" y="2183325"/>
            <a:ext cx="2716537" cy="7962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1855" rtl="0" eaLnBrk="1" fontAlgn="auto" latinLnBrk="0" hangingPunct="1">
              <a:lnSpc>
                <a:spcPct val="100000"/>
              </a:lnSpc>
              <a:spcBef>
                <a:spcPts val="204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Log analytics</a:t>
            </a:r>
          </a:p>
        </p:txBody>
      </p:sp>
      <p:sp>
        <p:nvSpPr>
          <p:cNvPr id="3" name="Rectangle 2"/>
          <p:cNvSpPr/>
          <p:nvPr/>
        </p:nvSpPr>
        <p:spPr bwMode="auto">
          <a:xfrm>
            <a:off x="6320701" y="2183324"/>
            <a:ext cx="2716537" cy="7962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IT Automation</a:t>
            </a:r>
          </a:p>
        </p:txBody>
      </p:sp>
      <p:sp>
        <p:nvSpPr>
          <p:cNvPr id="4" name="Rectangle 3"/>
          <p:cNvSpPr/>
          <p:nvPr/>
        </p:nvSpPr>
        <p:spPr bwMode="auto">
          <a:xfrm>
            <a:off x="3415414" y="2183325"/>
            <a:ext cx="2716537" cy="7962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Backup &amp; Recovery</a:t>
            </a:r>
          </a:p>
        </p:txBody>
      </p:sp>
      <p:sp>
        <p:nvSpPr>
          <p:cNvPr id="5" name="Rectangle 4"/>
          <p:cNvSpPr/>
          <p:nvPr/>
        </p:nvSpPr>
        <p:spPr bwMode="auto">
          <a:xfrm>
            <a:off x="9187050" y="2183325"/>
            <a:ext cx="2716537" cy="7962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Security &amp; Compliance</a:t>
            </a:r>
          </a:p>
        </p:txBody>
      </p:sp>
      <p:sp>
        <p:nvSpPr>
          <p:cNvPr id="6" name="Rectangle 2"/>
          <p:cNvSpPr txBox="1">
            <a:spLocks/>
          </p:cNvSpPr>
          <p:nvPr/>
        </p:nvSpPr>
        <p:spPr>
          <a:xfrm>
            <a:off x="276324" y="295731"/>
            <a:ext cx="11886192" cy="917444"/>
          </a:xfrm>
          <a:prstGeom prst="rect">
            <a:avLst/>
          </a:prstGeom>
        </p:spPr>
        <p:txBody>
          <a:bodyPr vert="horz" wrap="square" lIns="186494" tIns="93247" rIns="186494" bIns="93247"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8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56637">
                      <a:srgbClr val="505050"/>
                    </a:gs>
                    <a:gs pos="33000">
                      <a:srgbClr val="505050"/>
                    </a:gs>
                  </a:gsLst>
                  <a:lin ang="5400000" scaled="0"/>
                </a:gradFill>
                <a:effectLst/>
                <a:uLnTx/>
                <a:uFillTx/>
                <a:latin typeface="Segoe UI Light"/>
                <a:ea typeface="+mn-ea"/>
                <a:cs typeface="Segoe UI" pitchFamily="34" charset="0"/>
              </a:rPr>
              <a:t>Operations Management Suite Capabilities</a:t>
            </a:r>
          </a:p>
        </p:txBody>
      </p:sp>
      <p:sp>
        <p:nvSpPr>
          <p:cNvPr id="20" name="Rectangle 19"/>
          <p:cNvSpPr/>
          <p:nvPr/>
        </p:nvSpPr>
        <p:spPr bwMode="auto">
          <a:xfrm>
            <a:off x="531275" y="3104153"/>
            <a:ext cx="2716537" cy="1351858"/>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Effortless log collection</a:t>
            </a:r>
          </a:p>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Integrated fast search and queries with custom dashboard</a:t>
            </a:r>
          </a:p>
        </p:txBody>
      </p:sp>
      <p:sp>
        <p:nvSpPr>
          <p:cNvPr id="21" name="Rectangle 20"/>
          <p:cNvSpPr/>
          <p:nvPr/>
        </p:nvSpPr>
        <p:spPr bwMode="auto">
          <a:xfrm>
            <a:off x="3431154" y="3104153"/>
            <a:ext cx="2716537" cy="1351858"/>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Integrated cloud backup</a:t>
            </a:r>
          </a:p>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Seamless disaster recovery and workload migration</a:t>
            </a:r>
          </a:p>
        </p:txBody>
      </p:sp>
      <p:sp>
        <p:nvSpPr>
          <p:cNvPr id="22" name="Rectangle 21"/>
          <p:cNvSpPr/>
          <p:nvPr/>
        </p:nvSpPr>
        <p:spPr bwMode="auto">
          <a:xfrm>
            <a:off x="6320701" y="3104152"/>
            <a:ext cx="2716537" cy="1351858"/>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Hybrid runbook worker</a:t>
            </a:r>
          </a:p>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Graphical workbook authoring and automation DSC</a:t>
            </a:r>
          </a:p>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0" cap="none" spc="0" normalizeH="0" baseline="0" noProof="0" dirty="0">
              <a:ln>
                <a:noFill/>
              </a:ln>
              <a:solidFill>
                <a:srgbClr val="00188F"/>
              </a:solidFill>
              <a:effectLst/>
              <a:uLnTx/>
              <a:uFillTx/>
              <a:latin typeface="Segoe UI"/>
              <a:ea typeface="+mn-ea"/>
              <a:cs typeface="+mn-cs"/>
            </a:endParaRPr>
          </a:p>
        </p:txBody>
      </p:sp>
      <p:sp>
        <p:nvSpPr>
          <p:cNvPr id="23" name="Rectangle 22"/>
          <p:cNvSpPr/>
          <p:nvPr/>
        </p:nvSpPr>
        <p:spPr bwMode="auto">
          <a:xfrm>
            <a:off x="9220580" y="3104151"/>
            <a:ext cx="2716537" cy="1351858"/>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Malware assessment</a:t>
            </a:r>
          </a:p>
          <a:p>
            <a:pPr marL="285695" marR="0" lvl="0" indent="-285695"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0" cap="none" spc="0" normalizeH="0" baseline="0" noProof="0" dirty="0">
                <a:ln>
                  <a:noFill/>
                </a:ln>
                <a:solidFill>
                  <a:srgbClr val="00188F"/>
                </a:solidFill>
                <a:effectLst/>
                <a:uLnTx/>
                <a:uFillTx/>
                <a:latin typeface="Segoe UI"/>
                <a:ea typeface="+mn-ea"/>
                <a:cs typeface="+mn-cs"/>
              </a:rPr>
              <a:t>Security posture and system update assessment</a:t>
            </a:r>
          </a:p>
        </p:txBody>
      </p:sp>
      <p:grpSp>
        <p:nvGrpSpPr>
          <p:cNvPr id="30" name="Group 29"/>
          <p:cNvGrpSpPr/>
          <p:nvPr/>
        </p:nvGrpSpPr>
        <p:grpSpPr>
          <a:xfrm>
            <a:off x="1432409" y="1457152"/>
            <a:ext cx="914270" cy="914270"/>
            <a:chOff x="9778940" y="754062"/>
            <a:chExt cx="1239897" cy="1239897"/>
          </a:xfrm>
        </p:grpSpPr>
        <p:sp>
          <p:nvSpPr>
            <p:cNvPr id="31" name="Oval 30"/>
            <p:cNvSpPr/>
            <p:nvPr/>
          </p:nvSpPr>
          <p:spPr bwMode="auto">
            <a:xfrm>
              <a:off x="9778940" y="754062"/>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31"/>
            <p:cNvPicPr>
              <a:picLocks noChangeAspect="1"/>
            </p:cNvPicPr>
            <p:nvPr/>
          </p:nvPicPr>
          <p:blipFill>
            <a:blip r:embed="rId3">
              <a:duotone>
                <a:prstClr val="black"/>
                <a:schemeClr val="accent2">
                  <a:tint val="45000"/>
                  <a:satMod val="400000"/>
                </a:schemeClr>
              </a:duotone>
            </a:blip>
            <a:stretch>
              <a:fillRect/>
            </a:stretch>
          </p:blipFill>
          <p:spPr>
            <a:xfrm>
              <a:off x="9981833" y="1019323"/>
              <a:ext cx="930302" cy="663271"/>
            </a:xfrm>
            <a:prstGeom prst="rect">
              <a:avLst/>
            </a:prstGeom>
          </p:spPr>
        </p:pic>
      </p:grpSp>
      <p:grpSp>
        <p:nvGrpSpPr>
          <p:cNvPr id="33" name="Group 32"/>
          <p:cNvGrpSpPr/>
          <p:nvPr/>
        </p:nvGrpSpPr>
        <p:grpSpPr>
          <a:xfrm>
            <a:off x="4313508" y="1440154"/>
            <a:ext cx="914270" cy="914270"/>
            <a:chOff x="6877672" y="3721243"/>
            <a:chExt cx="1264939" cy="1264939"/>
          </a:xfrm>
        </p:grpSpPr>
        <p:sp>
          <p:nvSpPr>
            <p:cNvPr id="34" name="Oval 33"/>
            <p:cNvSpPr/>
            <p:nvPr/>
          </p:nvSpPr>
          <p:spPr bwMode="auto">
            <a:xfrm>
              <a:off x="6877672" y="3721243"/>
              <a:ext cx="1264939" cy="1264939"/>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4"/>
            <p:cNvGrpSpPr>
              <a:grpSpLocks noChangeAspect="1"/>
            </p:cNvGrpSpPr>
            <p:nvPr/>
          </p:nvGrpSpPr>
          <p:grpSpPr bwMode="auto">
            <a:xfrm>
              <a:off x="7278073" y="3972720"/>
              <a:ext cx="466340" cy="751209"/>
              <a:chOff x="1871" y="1394"/>
              <a:chExt cx="442" cy="712"/>
            </a:xfrm>
            <a:solidFill>
              <a:schemeClr val="tx2"/>
            </a:solidFill>
          </p:grpSpPr>
          <p:sp>
            <p:nvSpPr>
              <p:cNvPr id="36" name="Freeform 10"/>
              <p:cNvSpPr>
                <a:spLocks/>
              </p:cNvSpPr>
              <p:nvPr/>
            </p:nvSpPr>
            <p:spPr bwMode="auto">
              <a:xfrm>
                <a:off x="1871" y="1756"/>
                <a:ext cx="442" cy="350"/>
              </a:xfrm>
              <a:custGeom>
                <a:avLst/>
                <a:gdLst>
                  <a:gd name="T0" fmla="*/ 110 w 220"/>
                  <a:gd name="T1" fmla="*/ 39 h 148"/>
                  <a:gd name="T2" fmla="*/ 0 w 220"/>
                  <a:gd name="T3" fmla="*/ 0 h 148"/>
                  <a:gd name="T4" fmla="*/ 0 w 220"/>
                  <a:gd name="T5" fmla="*/ 108 h 148"/>
                  <a:gd name="T6" fmla="*/ 110 w 220"/>
                  <a:gd name="T7" fmla="*/ 148 h 148"/>
                  <a:gd name="T8" fmla="*/ 220 w 220"/>
                  <a:gd name="T9" fmla="*/ 108 h 148"/>
                  <a:gd name="T10" fmla="*/ 220 w 220"/>
                  <a:gd name="T11" fmla="*/ 0 h 148"/>
                  <a:gd name="T12" fmla="*/ 110 w 220"/>
                  <a:gd name="T13" fmla="*/ 39 h 148"/>
                </a:gdLst>
                <a:ahLst/>
                <a:cxnLst>
                  <a:cxn ang="0">
                    <a:pos x="T0" y="T1"/>
                  </a:cxn>
                  <a:cxn ang="0">
                    <a:pos x="T2" y="T3"/>
                  </a:cxn>
                  <a:cxn ang="0">
                    <a:pos x="T4" y="T5"/>
                  </a:cxn>
                  <a:cxn ang="0">
                    <a:pos x="T6" y="T7"/>
                  </a:cxn>
                  <a:cxn ang="0">
                    <a:pos x="T8" y="T9"/>
                  </a:cxn>
                  <a:cxn ang="0">
                    <a:pos x="T10" y="T11"/>
                  </a:cxn>
                  <a:cxn ang="0">
                    <a:pos x="T12" y="T13"/>
                  </a:cxn>
                </a:cxnLst>
                <a:rect l="0" t="0" r="r" b="b"/>
                <a:pathLst>
                  <a:path w="220" h="148">
                    <a:moveTo>
                      <a:pt x="110" y="39"/>
                    </a:moveTo>
                    <a:cubicBezTo>
                      <a:pt x="49" y="39"/>
                      <a:pt x="0" y="21"/>
                      <a:pt x="0" y="0"/>
                    </a:cubicBezTo>
                    <a:cubicBezTo>
                      <a:pt x="0" y="108"/>
                      <a:pt x="0" y="108"/>
                      <a:pt x="0" y="108"/>
                    </a:cubicBezTo>
                    <a:cubicBezTo>
                      <a:pt x="0" y="130"/>
                      <a:pt x="49" y="148"/>
                      <a:pt x="110" y="148"/>
                    </a:cubicBezTo>
                    <a:cubicBezTo>
                      <a:pt x="171" y="148"/>
                      <a:pt x="220" y="130"/>
                      <a:pt x="220" y="108"/>
                    </a:cubicBezTo>
                    <a:cubicBezTo>
                      <a:pt x="220" y="0"/>
                      <a:pt x="220" y="0"/>
                      <a:pt x="220" y="0"/>
                    </a:cubicBezTo>
                    <a:cubicBezTo>
                      <a:pt x="220" y="21"/>
                      <a:pt x="171" y="39"/>
                      <a:pt x="110" y="39"/>
                    </a:cubicBezTo>
                    <a:close/>
                  </a:path>
                </a:pathLst>
              </a:custGeom>
              <a:solidFill>
                <a:srgbClr val="5556A2"/>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505050"/>
                  </a:solidFill>
                  <a:effectLst/>
                  <a:uLnTx/>
                  <a:uFillTx/>
                  <a:latin typeface="Segoe UI"/>
                  <a:ea typeface="+mn-ea"/>
                  <a:cs typeface="+mn-cs"/>
                </a:endParaRPr>
              </a:p>
            </p:txBody>
          </p:sp>
          <p:sp>
            <p:nvSpPr>
              <p:cNvPr id="37" name="Freeform 11"/>
              <p:cNvSpPr>
                <a:spLocks noEditPoints="1"/>
              </p:cNvSpPr>
              <p:nvPr/>
            </p:nvSpPr>
            <p:spPr bwMode="auto">
              <a:xfrm>
                <a:off x="1871" y="1394"/>
                <a:ext cx="442" cy="423"/>
              </a:xfrm>
              <a:custGeom>
                <a:avLst/>
                <a:gdLst>
                  <a:gd name="T0" fmla="*/ 110 w 220"/>
                  <a:gd name="T1" fmla="*/ 0 h 179"/>
                  <a:gd name="T2" fmla="*/ 0 w 220"/>
                  <a:gd name="T3" fmla="*/ 39 h 179"/>
                  <a:gd name="T4" fmla="*/ 0 w 220"/>
                  <a:gd name="T5" fmla="*/ 139 h 179"/>
                  <a:gd name="T6" fmla="*/ 110 w 220"/>
                  <a:gd name="T7" fmla="*/ 179 h 179"/>
                  <a:gd name="T8" fmla="*/ 220 w 220"/>
                  <a:gd name="T9" fmla="*/ 139 h 179"/>
                  <a:gd name="T10" fmla="*/ 220 w 220"/>
                  <a:gd name="T11" fmla="*/ 39 h 179"/>
                  <a:gd name="T12" fmla="*/ 110 w 220"/>
                  <a:gd name="T13" fmla="*/ 0 h 179"/>
                  <a:gd name="T14" fmla="*/ 110 w 220"/>
                  <a:gd name="T15" fmla="*/ 67 h 179"/>
                  <a:gd name="T16" fmla="*/ 24 w 220"/>
                  <a:gd name="T17" fmla="*/ 40 h 179"/>
                  <a:gd name="T18" fmla="*/ 110 w 220"/>
                  <a:gd name="T19" fmla="*/ 12 h 179"/>
                  <a:gd name="T20" fmla="*/ 196 w 220"/>
                  <a:gd name="T21" fmla="*/ 40 h 179"/>
                  <a:gd name="T22" fmla="*/ 110 w 220"/>
                  <a:gd name="T23" fmla="*/ 6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79">
                    <a:moveTo>
                      <a:pt x="110" y="0"/>
                    </a:moveTo>
                    <a:cubicBezTo>
                      <a:pt x="49" y="0"/>
                      <a:pt x="0" y="17"/>
                      <a:pt x="0" y="39"/>
                    </a:cubicBezTo>
                    <a:cubicBezTo>
                      <a:pt x="0" y="139"/>
                      <a:pt x="0" y="139"/>
                      <a:pt x="0" y="139"/>
                    </a:cubicBezTo>
                    <a:cubicBezTo>
                      <a:pt x="0" y="161"/>
                      <a:pt x="49" y="179"/>
                      <a:pt x="110" y="179"/>
                    </a:cubicBezTo>
                    <a:cubicBezTo>
                      <a:pt x="171" y="179"/>
                      <a:pt x="220" y="161"/>
                      <a:pt x="220" y="139"/>
                    </a:cubicBezTo>
                    <a:cubicBezTo>
                      <a:pt x="220" y="39"/>
                      <a:pt x="220" y="39"/>
                      <a:pt x="220" y="39"/>
                    </a:cubicBezTo>
                    <a:cubicBezTo>
                      <a:pt x="220" y="17"/>
                      <a:pt x="171" y="0"/>
                      <a:pt x="110" y="0"/>
                    </a:cubicBezTo>
                    <a:close/>
                    <a:moveTo>
                      <a:pt x="110" y="67"/>
                    </a:moveTo>
                    <a:cubicBezTo>
                      <a:pt x="62" y="67"/>
                      <a:pt x="24" y="55"/>
                      <a:pt x="24" y="40"/>
                    </a:cubicBezTo>
                    <a:cubicBezTo>
                      <a:pt x="24" y="25"/>
                      <a:pt x="62" y="12"/>
                      <a:pt x="110" y="12"/>
                    </a:cubicBezTo>
                    <a:cubicBezTo>
                      <a:pt x="157" y="12"/>
                      <a:pt x="196" y="25"/>
                      <a:pt x="196" y="40"/>
                    </a:cubicBezTo>
                    <a:cubicBezTo>
                      <a:pt x="196" y="55"/>
                      <a:pt x="157" y="67"/>
                      <a:pt x="110" y="67"/>
                    </a:cubicBezTo>
                    <a:close/>
                  </a:path>
                </a:pathLst>
              </a:custGeom>
              <a:solidFill>
                <a:srgbClr val="5556A2"/>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38" name="Group 37"/>
          <p:cNvGrpSpPr/>
          <p:nvPr/>
        </p:nvGrpSpPr>
        <p:grpSpPr>
          <a:xfrm>
            <a:off x="7208697" y="1487353"/>
            <a:ext cx="914270" cy="914270"/>
            <a:chOff x="5892740" y="3864741"/>
            <a:chExt cx="1239897" cy="1239897"/>
          </a:xfrm>
        </p:grpSpPr>
        <p:sp>
          <p:nvSpPr>
            <p:cNvPr id="39" name="Oval 38"/>
            <p:cNvSpPr/>
            <p:nvPr/>
          </p:nvSpPr>
          <p:spPr bwMode="auto">
            <a:xfrm>
              <a:off x="5892740" y="3864741"/>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0785" y="4129941"/>
              <a:ext cx="914400" cy="731520"/>
            </a:xfrm>
            <a:prstGeom prst="rect">
              <a:avLst/>
            </a:prstGeom>
          </p:spPr>
        </p:pic>
      </p:grpSp>
      <p:grpSp>
        <p:nvGrpSpPr>
          <p:cNvPr id="44" name="Group 43"/>
          <p:cNvGrpSpPr/>
          <p:nvPr/>
        </p:nvGrpSpPr>
        <p:grpSpPr>
          <a:xfrm>
            <a:off x="10088184" y="1468580"/>
            <a:ext cx="914270" cy="914270"/>
            <a:chOff x="8215355" y="3850485"/>
            <a:chExt cx="1239897" cy="1239897"/>
          </a:xfrm>
        </p:grpSpPr>
        <p:sp>
          <p:nvSpPr>
            <p:cNvPr id="45" name="Oval 44"/>
            <p:cNvSpPr/>
            <p:nvPr/>
          </p:nvSpPr>
          <p:spPr bwMode="auto">
            <a:xfrm>
              <a:off x="8215355" y="3850485"/>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04237" y="4133322"/>
              <a:ext cx="714375" cy="571500"/>
            </a:xfrm>
            <a:prstGeom prst="rect">
              <a:avLst/>
            </a:prstGeom>
          </p:spPr>
        </p:pic>
      </p:grpSp>
      <p:sp>
        <p:nvSpPr>
          <p:cNvPr id="47" name="Rectangle 46"/>
          <p:cNvSpPr/>
          <p:nvPr/>
        </p:nvSpPr>
        <p:spPr bwMode="auto">
          <a:xfrm>
            <a:off x="531275" y="5197837"/>
            <a:ext cx="2716537" cy="621969"/>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1855" rtl="0" eaLnBrk="1" fontAlgn="auto" latinLnBrk="0" hangingPunct="1">
              <a:lnSpc>
                <a:spcPct val="100000"/>
              </a:lnSpc>
              <a:spcBef>
                <a:spcPts val="2040"/>
              </a:spcBef>
              <a:spcAft>
                <a:spcPts val="0"/>
              </a:spcAft>
              <a:buClrTx/>
              <a:buSzTx/>
              <a:buFontTx/>
              <a:buNone/>
              <a:tabLst/>
              <a:defRPr/>
            </a:pPr>
            <a:r>
              <a:rPr kumimoji="0" lang="en-US" sz="2000" b="1" i="1" u="none" strike="noStrike" kern="0" cap="none" spc="0" normalizeH="0" baseline="0" noProof="0" dirty="0">
                <a:ln>
                  <a:noFill/>
                </a:ln>
                <a:solidFill>
                  <a:srgbClr val="00188F"/>
                </a:solidFill>
                <a:effectLst/>
                <a:uLnTx/>
                <a:uFillTx/>
                <a:latin typeface="Segoe UI Light"/>
                <a:ea typeface="+mn-ea"/>
                <a:cs typeface="+mn-cs"/>
              </a:rPr>
              <a:t>Spot problems fast</a:t>
            </a:r>
          </a:p>
        </p:txBody>
      </p:sp>
      <p:sp>
        <p:nvSpPr>
          <p:cNvPr id="48" name="Rectangle 47"/>
          <p:cNvSpPr/>
          <p:nvPr/>
        </p:nvSpPr>
        <p:spPr bwMode="auto">
          <a:xfrm>
            <a:off x="6320701" y="5197836"/>
            <a:ext cx="2716537" cy="621969"/>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1" u="none" strike="noStrike" kern="0" cap="none" spc="0" normalizeH="0" baseline="0" noProof="0" dirty="0">
                <a:ln>
                  <a:noFill/>
                </a:ln>
                <a:solidFill>
                  <a:srgbClr val="00188F"/>
                </a:solidFill>
                <a:effectLst/>
                <a:uLnTx/>
                <a:uFillTx/>
                <a:latin typeface="Segoe UI Light"/>
                <a:ea typeface="+mn-ea"/>
                <a:cs typeface="+mn-cs"/>
              </a:rPr>
              <a:t>Automate tasks quick</a:t>
            </a:r>
          </a:p>
        </p:txBody>
      </p:sp>
      <p:sp>
        <p:nvSpPr>
          <p:cNvPr id="49" name="Rectangle 48"/>
          <p:cNvSpPr/>
          <p:nvPr/>
        </p:nvSpPr>
        <p:spPr bwMode="auto">
          <a:xfrm>
            <a:off x="3415414" y="5197837"/>
            <a:ext cx="2716537" cy="621969"/>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1" u="none" strike="noStrike" kern="0" cap="none" spc="0" normalizeH="0" baseline="0" noProof="0" dirty="0">
                <a:ln>
                  <a:noFill/>
                </a:ln>
                <a:solidFill>
                  <a:srgbClr val="00188F"/>
                </a:solidFill>
                <a:effectLst/>
                <a:uLnTx/>
                <a:uFillTx/>
                <a:latin typeface="Segoe UI Light"/>
                <a:ea typeface="+mn-ea"/>
                <a:cs typeface="+mn-cs"/>
              </a:rPr>
              <a:t>Protect data easily</a:t>
            </a:r>
          </a:p>
        </p:txBody>
      </p:sp>
      <p:sp>
        <p:nvSpPr>
          <p:cNvPr id="50" name="Rectangle 49"/>
          <p:cNvSpPr/>
          <p:nvPr/>
        </p:nvSpPr>
        <p:spPr bwMode="auto">
          <a:xfrm>
            <a:off x="9187050" y="5197837"/>
            <a:ext cx="2716537" cy="621969"/>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1" i="1" u="none" strike="noStrike" kern="0" cap="none" spc="0" normalizeH="0" baseline="0" noProof="0" dirty="0">
                <a:ln>
                  <a:noFill/>
                </a:ln>
                <a:solidFill>
                  <a:srgbClr val="00188F"/>
                </a:solidFill>
                <a:effectLst/>
                <a:uLnTx/>
                <a:uFillTx/>
                <a:latin typeface="Segoe UI Light"/>
                <a:ea typeface="+mn-ea"/>
                <a:cs typeface="+mn-cs"/>
              </a:rPr>
              <a:t>Recognize threat early</a:t>
            </a:r>
          </a:p>
        </p:txBody>
      </p:sp>
      <p:sp>
        <p:nvSpPr>
          <p:cNvPr id="51" name="Rectangle 50"/>
          <p:cNvSpPr/>
          <p:nvPr/>
        </p:nvSpPr>
        <p:spPr bwMode="auto">
          <a:xfrm>
            <a:off x="526876" y="4716289"/>
            <a:ext cx="11386540"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l" defTabSz="932418" rtl="0" eaLnBrk="1" fontAlgn="auto" latinLnBrk="0" hangingPunct="1">
              <a:lnSpc>
                <a:spcPct val="100000"/>
              </a:lnSpc>
              <a:spcBef>
                <a:spcPts val="2040"/>
              </a:spcBef>
              <a:spcAft>
                <a:spcPts val="0"/>
              </a:spcAft>
              <a:buClrTx/>
              <a:buSzTx/>
              <a:buFontTx/>
              <a:buNone/>
              <a:tabLst/>
              <a:defRPr/>
            </a:pPr>
            <a:r>
              <a:rPr kumimoji="0" lang="en-US" sz="2000" b="0" i="0" u="none" strike="noStrike" kern="0" cap="none" spc="0" normalizeH="0" baseline="0" noProof="0" dirty="0">
                <a:ln>
                  <a:noFill/>
                </a:ln>
                <a:solidFill>
                  <a:srgbClr val="002050"/>
                </a:solidFill>
                <a:effectLst/>
                <a:uLnTx/>
                <a:uFillTx/>
                <a:latin typeface="Segoe UI"/>
                <a:ea typeface="+mn-ea"/>
                <a:cs typeface="Segoe UI" panose="020B0502040204020203" pitchFamily="34" charset="0"/>
              </a:rPr>
              <a:t> With OMS capabilities customers can…</a:t>
            </a:r>
          </a:p>
        </p:txBody>
      </p:sp>
      <p:sp>
        <p:nvSpPr>
          <p:cNvPr id="52" name="Rectangle 51"/>
          <p:cNvSpPr/>
          <p:nvPr/>
        </p:nvSpPr>
        <p:spPr bwMode="auto">
          <a:xfrm>
            <a:off x="550577" y="5889849"/>
            <a:ext cx="11386540"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marL="0" marR="0" lvl="0" indent="0" algn="ctr" defTabSz="932418" rtl="0" eaLnBrk="1" fontAlgn="auto" latinLnBrk="0" hangingPunct="1">
              <a:lnSpc>
                <a:spcPct val="100000"/>
              </a:lnSpc>
              <a:spcBef>
                <a:spcPts val="2040"/>
              </a:spcBef>
              <a:spcAft>
                <a:spcPts val="0"/>
              </a:spcAft>
              <a:buClrTx/>
              <a:buSzTx/>
              <a:buFontTx/>
              <a:buNone/>
              <a:tabLst/>
              <a:defRPr/>
            </a:pPr>
            <a:r>
              <a:rPr kumimoji="0" lang="en-US" sz="2000" b="0" i="0" u="none" strike="noStrike" kern="0" cap="none" spc="0" normalizeH="0" baseline="0" noProof="0" dirty="0">
                <a:ln>
                  <a:noFill/>
                </a:ln>
                <a:solidFill>
                  <a:srgbClr val="002050"/>
                </a:solidFill>
                <a:effectLst/>
                <a:uLnTx/>
                <a:uFillTx/>
                <a:latin typeface="Segoe UI"/>
                <a:ea typeface="+mn-ea"/>
                <a:cs typeface="Segoe UI" panose="020B0502040204020203" pitchFamily="34" charset="0"/>
              </a:rPr>
              <a:t>	                     extending System Center capabilities, as an all-in-one management solution!</a:t>
            </a:r>
          </a:p>
        </p:txBody>
      </p:sp>
    </p:spTree>
    <p:extLst>
      <p:ext uri="{BB962C8B-B14F-4D97-AF65-F5344CB8AC3E}">
        <p14:creationId xmlns:p14="http://schemas.microsoft.com/office/powerpoint/2010/main" val="41565547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214349195"/>
              </p:ext>
            </p:extLst>
          </p:nvPr>
        </p:nvGraphicFramePr>
        <p:xfrm>
          <a:off x="2072746" y="733601"/>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6396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Log Analytics</a:t>
            </a:r>
            <a:endParaRPr lang="nl-NL" dirty="0"/>
          </a:p>
        </p:txBody>
      </p:sp>
    </p:spTree>
    <p:extLst>
      <p:ext uri="{BB962C8B-B14F-4D97-AF65-F5344CB8AC3E}">
        <p14:creationId xmlns:p14="http://schemas.microsoft.com/office/powerpoint/2010/main" val="881226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does OMS Log Analytics work?</a:t>
            </a:r>
            <a:endParaRPr lang="nl-NL" dirty="0"/>
          </a:p>
        </p:txBody>
      </p:sp>
      <p:pic>
        <p:nvPicPr>
          <p:cNvPr id="5" name="Picture 4"/>
          <p:cNvPicPr>
            <a:picLocks noChangeAspect="1"/>
          </p:cNvPicPr>
          <p:nvPr/>
        </p:nvPicPr>
        <p:blipFill>
          <a:blip r:embed="rId2"/>
          <a:stretch>
            <a:fillRect/>
          </a:stretch>
        </p:blipFill>
        <p:spPr>
          <a:xfrm>
            <a:off x="1459676" y="1913086"/>
            <a:ext cx="9519490" cy="3871337"/>
          </a:xfrm>
          <a:prstGeom prst="rect">
            <a:avLst/>
          </a:prstGeom>
        </p:spPr>
      </p:pic>
    </p:spTree>
    <p:extLst>
      <p:ext uri="{BB962C8B-B14F-4D97-AF65-F5344CB8AC3E}">
        <p14:creationId xmlns:p14="http://schemas.microsoft.com/office/powerpoint/2010/main" val="39691561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6"/>
          <p:cNvSpPr txBox="1">
            <a:spLocks/>
          </p:cNvSpPr>
          <p:nvPr/>
        </p:nvSpPr>
        <p:spPr>
          <a:xfrm>
            <a:off x="0" y="30158"/>
            <a:ext cx="11885613"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dirty="0">
                <a:ln w="3175">
                  <a:noFill/>
                </a:ln>
                <a:solidFill>
                  <a:schemeClr val="bg1"/>
                </a:solidFill>
                <a:effectLst/>
                <a:uLnTx/>
                <a:uFillTx/>
                <a:latin typeface="+mj-lt"/>
                <a:ea typeface="+mn-ea"/>
                <a:cs typeface="Segoe UI" pitchFamily="34" charset="0"/>
              </a:rPr>
              <a:t>Collect any machine data</a:t>
            </a:r>
          </a:p>
        </p:txBody>
      </p:sp>
      <p:cxnSp>
        <p:nvCxnSpPr>
          <p:cNvPr id="4" name="Straight Arrow Connector 3"/>
          <p:cNvCxnSpPr>
            <a:cxnSpLocks/>
          </p:cNvCxnSpPr>
          <p:nvPr/>
        </p:nvCxnSpPr>
        <p:spPr>
          <a:xfrm>
            <a:off x="4955299" y="1764270"/>
            <a:ext cx="1557292" cy="159347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69002" y="989331"/>
            <a:ext cx="2049174" cy="544680"/>
          </a:xfrm>
          <a:prstGeom prst="rect">
            <a:avLst/>
          </a:prstGeom>
          <a:noFill/>
        </p:spPr>
        <p:txBody>
          <a:bodyPr wrap="non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Windows agents</a:t>
            </a:r>
          </a:p>
        </p:txBody>
      </p:sp>
      <p:sp>
        <p:nvSpPr>
          <p:cNvPr id="9" name="TextBox 8"/>
          <p:cNvSpPr txBox="1"/>
          <p:nvPr/>
        </p:nvSpPr>
        <p:spPr>
          <a:xfrm>
            <a:off x="3409550" y="684646"/>
            <a:ext cx="2742753" cy="544680"/>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Operations Manager</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1712" t="-1" r="-11019" b="-19481"/>
          <a:stretch/>
        </p:blipFill>
        <p:spPr>
          <a:xfrm>
            <a:off x="4397754" y="1110626"/>
            <a:ext cx="599870" cy="689569"/>
          </a:xfrm>
          <a:prstGeom prst="rect">
            <a:avLst/>
          </a:prstGeom>
          <a:solidFill>
            <a:schemeClr val="accent1">
              <a:lumMod val="50000"/>
              <a:lumOff val="50000"/>
            </a:schemeClr>
          </a:solidFill>
        </p:spPr>
      </p:pic>
      <p:sp>
        <p:nvSpPr>
          <p:cNvPr id="11" name="TextBox 10"/>
          <p:cNvSpPr txBox="1"/>
          <p:nvPr/>
        </p:nvSpPr>
        <p:spPr>
          <a:xfrm>
            <a:off x="711300" y="2062079"/>
            <a:ext cx="1965818" cy="544680"/>
          </a:xfrm>
          <a:prstGeom prst="rect">
            <a:avLst/>
          </a:prstGeom>
          <a:noFill/>
        </p:spPr>
        <p:txBody>
          <a:bodyPr wrap="non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Linux / </a:t>
            </a:r>
            <a:r>
              <a:rPr kumimoji="0" lang="en-US" sz="1800" b="0" i="0" u="none" strike="noStrike" kern="0" cap="none" spc="0" normalizeH="0" baseline="0" noProof="0" dirty="0" err="1">
                <a:ln>
                  <a:noFill/>
                </a:ln>
                <a:solidFill>
                  <a:schemeClr val="bg1"/>
                </a:solidFill>
                <a:effectLst/>
                <a:uLnTx/>
                <a:uFillTx/>
              </a:rPr>
              <a:t>FluentD</a:t>
            </a:r>
            <a:endParaRPr kumimoji="0" lang="en-US" sz="1800" b="0" i="0" u="none" strike="noStrike" kern="0" cap="none" spc="0" normalizeH="0" baseline="0" noProof="0" dirty="0">
              <a:ln>
                <a:noFill/>
              </a:ln>
              <a:solidFill>
                <a:schemeClr val="bg1"/>
              </a:solidFill>
              <a:effectLst/>
              <a:uLnTx/>
              <a:uFillTx/>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3845" y="2715557"/>
            <a:ext cx="390229" cy="390174"/>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959" y="2592185"/>
            <a:ext cx="390229" cy="390174"/>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5400" y="2496303"/>
            <a:ext cx="390229" cy="390174"/>
          </a:xfrm>
          <a:prstGeom prst="rect">
            <a:avLst/>
          </a:prstGeom>
          <a:ln>
            <a:noFill/>
          </a:ln>
          <a:effectLst>
            <a:outerShdw blurRad="190500" algn="tl" rotWithShape="0">
              <a:srgbClr val="000000">
                <a:alpha val="70000"/>
              </a:srgbClr>
            </a:outerShdw>
          </a:effectLst>
        </p:spPr>
      </p:pic>
      <p:cxnSp>
        <p:nvCxnSpPr>
          <p:cNvPr id="18" name="Straight Arrow Connector 17"/>
          <p:cNvCxnSpPr>
            <a:cxnSpLocks/>
          </p:cNvCxnSpPr>
          <p:nvPr/>
        </p:nvCxnSpPr>
        <p:spPr>
          <a:xfrm>
            <a:off x="3096193" y="1959357"/>
            <a:ext cx="3416399" cy="1398391"/>
          </a:xfrm>
          <a:prstGeom prst="straightConnector1">
            <a:avLst/>
          </a:prstGeom>
          <a:ln w="38100">
            <a:solidFill>
              <a:schemeClr val="bg2">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2501733" y="2829788"/>
            <a:ext cx="4010859" cy="527960"/>
          </a:xfrm>
          <a:prstGeom prst="straightConnector1">
            <a:avLst/>
          </a:prstGeom>
          <a:ln w="38100">
            <a:solidFill>
              <a:schemeClr val="bg2">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V="1">
            <a:off x="2285424" y="3379430"/>
            <a:ext cx="4159066" cy="585957"/>
          </a:xfrm>
          <a:prstGeom prst="straightConnector1">
            <a:avLst/>
          </a:prstGeom>
          <a:ln w="38100">
            <a:solidFill>
              <a:schemeClr val="bg2">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V="1">
            <a:off x="3341552" y="3357751"/>
            <a:ext cx="3171039" cy="202958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V="1">
            <a:off x="4632160" y="3338406"/>
            <a:ext cx="1880432" cy="2058099"/>
          </a:xfrm>
          <a:prstGeom prst="straightConnector1">
            <a:avLst/>
          </a:prstGeom>
          <a:ln w="38100">
            <a:solidFill>
              <a:schemeClr val="bg2">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603892" y="4183051"/>
            <a:ext cx="4489049" cy="2683812"/>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…sample list of log/metrics that OMS collects: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Custom Application/Infra logs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Azure Platform telemetry</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Windows event logs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Window performance counters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Security Event Logs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IIS Logs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ETW logs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400" kern="0" dirty="0" err="1">
                <a:solidFill>
                  <a:schemeClr val="bg1"/>
                </a:solidFill>
              </a:rPr>
              <a:t>Zabbix</a:t>
            </a:r>
            <a:r>
              <a:rPr lang="en-US" sz="1400" kern="0" dirty="0">
                <a:solidFill>
                  <a:schemeClr val="bg1"/>
                </a:solidFill>
              </a:rPr>
              <a:t>/Nagios</a:t>
            </a:r>
            <a:endParaRPr kumimoji="0" lang="en-US" sz="1400" b="0" i="0" u="none" strike="noStrike" kern="0" cap="none" spc="0" normalizeH="0" baseline="0" noProof="0" dirty="0">
              <a:ln>
                <a:noFill/>
              </a:ln>
              <a:solidFill>
                <a:schemeClr val="bg1"/>
              </a:solidFill>
              <a:effectLst/>
              <a:uLnTx/>
              <a:uFillTx/>
            </a:endParaRPr>
          </a:p>
        </p:txBody>
      </p:sp>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Azure Metrics, Diagnostic Log, Activity Log</a:t>
            </a:r>
          </a:p>
        </p:txBody>
      </p:sp>
      <p:sp>
        <p:nvSpPr>
          <p:cNvPr id="28" name="TextBox 27"/>
          <p:cNvSpPr txBox="1"/>
          <p:nvPr/>
        </p:nvSpPr>
        <p:spPr>
          <a:xfrm>
            <a:off x="47821" y="3263219"/>
            <a:ext cx="2818039" cy="544680"/>
          </a:xfrm>
          <a:prstGeom prst="rect">
            <a:avLst/>
          </a:prstGeom>
          <a:noFill/>
        </p:spPr>
        <p:txBody>
          <a:bodyPr wrap="non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HTTP Data Collector API</a:t>
            </a:r>
          </a:p>
        </p:txBody>
      </p:sp>
      <p:grpSp>
        <p:nvGrpSpPr>
          <p:cNvPr id="29" name="Group 28"/>
          <p:cNvGrpSpPr/>
          <p:nvPr/>
        </p:nvGrpSpPr>
        <p:grpSpPr>
          <a:xfrm>
            <a:off x="889335" y="3700185"/>
            <a:ext cx="740808" cy="556350"/>
            <a:chOff x="2467699" y="5436613"/>
            <a:chExt cx="740913" cy="556429"/>
          </a:xfrm>
          <a:noFill/>
        </p:grpSpPr>
        <p:sp>
          <p:nvSpPr>
            <p:cNvPr id="30" name="Oval 29"/>
            <p:cNvSpPr/>
            <p:nvPr/>
          </p:nvSpPr>
          <p:spPr bwMode="auto">
            <a:xfrm>
              <a:off x="2467699" y="5436613"/>
              <a:ext cx="352932" cy="350858"/>
            </a:xfrm>
            <a:prstGeom prst="ellipse">
              <a:avLst/>
            </a:prstGeom>
            <a:grpFill/>
            <a:ln w="762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sp>
          <p:nvSpPr>
            <p:cNvPr id="33" name="Oval 32"/>
            <p:cNvSpPr/>
            <p:nvPr/>
          </p:nvSpPr>
          <p:spPr bwMode="auto">
            <a:xfrm>
              <a:off x="2903812" y="5817613"/>
              <a:ext cx="176466" cy="175429"/>
            </a:xfrm>
            <a:prstGeom prst="ellipse">
              <a:avLst/>
            </a:prstGeom>
            <a:grpFill/>
            <a:ln w="762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9723437" y="4183062"/>
            <a:ext cx="2293128" cy="2683812"/>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  </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Linux Syslog</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Linux system metrics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Firewall Logs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Networking Syslog</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JSON doc</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O365 Activity Events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chemeClr val="bg1"/>
              </a:solidFill>
              <a:effectLst/>
              <a:uLnTx/>
              <a:uFillTx/>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chemeClr val="bg1"/>
              </a:solidFill>
              <a:effectLst/>
              <a:uLnTx/>
              <a:uFillTx/>
            </a:endParaRPr>
          </a:p>
        </p:txBody>
      </p:sp>
      <p:cxnSp>
        <p:nvCxnSpPr>
          <p:cNvPr id="36" name="Straight Arrow Connector 35"/>
          <p:cNvCxnSpPr>
            <a:cxnSpLocks/>
          </p:cNvCxnSpPr>
          <p:nvPr/>
        </p:nvCxnSpPr>
        <p:spPr>
          <a:xfrm flipV="1">
            <a:off x="2510962" y="3356128"/>
            <a:ext cx="3935875" cy="1716068"/>
          </a:xfrm>
          <a:prstGeom prst="straightConnector1">
            <a:avLst/>
          </a:prstGeom>
          <a:ln w="38100">
            <a:solidFill>
              <a:schemeClr val="bg2">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pic>
        <p:nvPicPr>
          <p:cNvPr id="61" name="Picture 60"/>
          <p:cNvPicPr>
            <a:picLocks noChangeAspect="1"/>
          </p:cNvPicPr>
          <p:nvPr/>
        </p:nvPicPr>
        <p:blipFill>
          <a:blip r:embed="rId6"/>
          <a:stretch>
            <a:fillRect/>
          </a:stretch>
        </p:blipFill>
        <p:spPr>
          <a:xfrm>
            <a:off x="1173853" y="5038337"/>
            <a:ext cx="736138" cy="736138"/>
          </a:xfrm>
          <a:prstGeom prst="rect">
            <a:avLst/>
          </a:prstGeom>
        </p:spPr>
      </p:pic>
      <p:sp>
        <p:nvSpPr>
          <p:cNvPr id="62" name="TextBox 61"/>
          <p:cNvSpPr txBox="1"/>
          <p:nvPr/>
        </p:nvSpPr>
        <p:spPr>
          <a:xfrm>
            <a:off x="3601547" y="5418595"/>
            <a:ext cx="1712159" cy="544680"/>
          </a:xfrm>
          <a:prstGeom prst="rect">
            <a:avLst/>
          </a:prstGeom>
          <a:noFill/>
        </p:spPr>
        <p:txBody>
          <a:bodyPr wrap="non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O365</a:t>
              </a:r>
            </a:p>
          </p:txBody>
        </p:sp>
      </p:grpSp>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7288" y="1692554"/>
            <a:ext cx="390229" cy="390174"/>
          </a:xfrm>
          <a:prstGeom prst="rect">
            <a:avLst/>
          </a:prstGeom>
          <a:ln>
            <a:noFill/>
          </a:ln>
          <a:effectLst>
            <a:outerShdw blurRad="190500" algn="tl" rotWithShape="0">
              <a:srgbClr val="000000">
                <a:alpha val="70000"/>
              </a:srgbClr>
            </a:outerShdw>
          </a:effectLst>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2402" y="1569183"/>
            <a:ext cx="390229" cy="390174"/>
          </a:xfrm>
          <a:prstGeom prst="rect">
            <a:avLst/>
          </a:prstGeom>
          <a:ln>
            <a:noFill/>
          </a:ln>
          <a:effectLst>
            <a:outerShdw blurRad="190500" algn="tl" rotWithShape="0">
              <a:srgbClr val="000000">
                <a:alpha val="70000"/>
              </a:srgbClr>
            </a:outerShdw>
          </a:effectLst>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8843" y="1473300"/>
            <a:ext cx="390229" cy="390174"/>
          </a:xfrm>
          <a:prstGeom prst="rect">
            <a:avLst/>
          </a:prstGeom>
          <a:ln>
            <a:noFill/>
          </a:ln>
          <a:effectLst>
            <a:outerShdw blurRad="190500" algn="tl" rotWithShape="0">
              <a:srgbClr val="000000">
                <a:alpha val="70000"/>
              </a:srgbClr>
            </a:outerShdw>
          </a:effectLst>
        </p:spPr>
      </p:pic>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Log Stash</a:t>
            </a:r>
          </a:p>
        </p:txBody>
      </p:sp>
      <p:pic>
        <p:nvPicPr>
          <p:cNvPr id="67" name="Picture 66"/>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86831" y="5792717"/>
            <a:ext cx="304756" cy="487210"/>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err="1">
              <a:ln>
                <a:noFill/>
              </a:ln>
              <a:solidFill>
                <a:schemeClr val="bg1"/>
              </a:solidFill>
              <a:effectLst/>
              <a:uLnTx/>
              <a:uFillTx/>
            </a:endParaRPr>
          </a:p>
        </p:txBody>
      </p:sp>
      <p:sp>
        <p:nvSpPr>
          <p:cNvPr id="73" name="TextBox 72"/>
          <p:cNvSpPr txBox="1"/>
          <p:nvPr/>
        </p:nvSpPr>
        <p:spPr>
          <a:xfrm>
            <a:off x="4170554" y="6281531"/>
            <a:ext cx="1654140" cy="544680"/>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err="1">
                <a:ln>
                  <a:noFill/>
                </a:ln>
                <a:solidFill>
                  <a:schemeClr val="bg1"/>
                </a:solidFill>
                <a:effectLst/>
                <a:uLnTx/>
                <a:uFillTx/>
              </a:rPr>
              <a:t>AppInsights</a:t>
            </a:r>
            <a:endParaRPr kumimoji="0" lang="en-US" sz="1800" b="0" i="0" u="none" strike="noStrike" kern="0" cap="none" spc="0" normalizeH="0" baseline="0" noProof="0" dirty="0">
              <a:ln>
                <a:noFill/>
              </a:ln>
              <a:solidFill>
                <a:schemeClr val="bg1"/>
              </a:solidFill>
              <a:effectLst/>
              <a:uLnTx/>
              <a:uFillTx/>
            </a:endParaRPr>
          </a:p>
        </p:txBody>
      </p:sp>
      <p:pic>
        <p:nvPicPr>
          <p:cNvPr id="6" name="Picture 5"/>
          <p:cNvPicPr>
            <a:picLocks noChangeAspect="1"/>
          </p:cNvPicPr>
          <p:nvPr/>
        </p:nvPicPr>
        <p:blipFill>
          <a:blip r:embed="rId10"/>
          <a:stretch>
            <a:fillRect/>
          </a:stretch>
        </p:blipFill>
        <p:spPr>
          <a:xfrm>
            <a:off x="3977393" y="6336192"/>
            <a:ext cx="279287" cy="435358"/>
          </a:xfrm>
          <a:prstGeom prst="rect">
            <a:avLst/>
          </a:prstGeom>
        </p:spPr>
      </p:pic>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69061" y="947015"/>
            <a:ext cx="5193555" cy="3197604"/>
          </a:xfrm>
          <a:prstGeom prst="rect">
            <a:avLst/>
          </a:prstGeom>
          <a:solidFill>
            <a:srgbClr val="0078D7"/>
          </a:solidFill>
        </p:spPr>
      </p:pic>
      <p:sp>
        <p:nvSpPr>
          <p:cNvPr id="91" name="TextBox 90"/>
          <p:cNvSpPr txBox="1"/>
          <p:nvPr/>
        </p:nvSpPr>
        <p:spPr>
          <a:xfrm>
            <a:off x="7034011" y="3483463"/>
            <a:ext cx="2032208" cy="1661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defTabSz="913362" eaLnBrk="1" fontAlgn="auto" latinLnBrk="0" hangingPunct="1">
              <a:lnSpc>
                <a:spcPct val="90000"/>
              </a:lnSpc>
              <a:spcBef>
                <a:spcPts val="0"/>
              </a:spcBef>
              <a:spcAft>
                <a:spcPts val="587"/>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rPr>
              <a:t>   Solutions</a:t>
            </a:r>
          </a:p>
        </p:txBody>
      </p:sp>
      <p:sp>
        <p:nvSpPr>
          <p:cNvPr id="92" name="TextBox 91"/>
          <p:cNvSpPr txBox="1"/>
          <p:nvPr/>
        </p:nvSpPr>
        <p:spPr>
          <a:xfrm>
            <a:off x="7602596" y="2429316"/>
            <a:ext cx="2742444" cy="1661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defTabSz="913362" eaLnBrk="1" fontAlgn="auto" latinLnBrk="0" hangingPunct="1">
              <a:lnSpc>
                <a:spcPct val="90000"/>
              </a:lnSpc>
              <a:spcBef>
                <a:spcPts val="0"/>
              </a:spcBef>
              <a:spcAft>
                <a:spcPts val="587"/>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rPr>
              <a:t>Search &amp; Analytics</a:t>
            </a:r>
          </a:p>
        </p:txBody>
      </p:sp>
      <p:sp>
        <p:nvSpPr>
          <p:cNvPr id="93" name="TextBox 92"/>
          <p:cNvSpPr txBox="1"/>
          <p:nvPr/>
        </p:nvSpPr>
        <p:spPr>
          <a:xfrm>
            <a:off x="8405611" y="3483463"/>
            <a:ext cx="1319814" cy="1661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defTabSz="913362" eaLnBrk="1" fontAlgn="auto" latinLnBrk="0" hangingPunct="1">
              <a:lnSpc>
                <a:spcPct val="90000"/>
              </a:lnSpc>
              <a:spcBef>
                <a:spcPts val="0"/>
              </a:spcBef>
              <a:spcAft>
                <a:spcPts val="587"/>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rPr>
              <a:t>Azure Portal</a:t>
            </a:r>
          </a:p>
        </p:txBody>
      </p:sp>
      <p:cxnSp>
        <p:nvCxnSpPr>
          <p:cNvPr id="94" name="Straight Connector 93"/>
          <p:cNvCxnSpPr/>
          <p:nvPr/>
        </p:nvCxnSpPr>
        <p:spPr>
          <a:xfrm flipV="1">
            <a:off x="7681700" y="2806867"/>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8293028" y="2827674"/>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7666778" y="3234555"/>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7495225" y="3079114"/>
            <a:ext cx="343814" cy="343814"/>
            <a:chOff x="4400221" y="2734237"/>
            <a:chExt cx="868587" cy="868587"/>
          </a:xfrm>
        </p:grpSpPr>
        <p:sp useBgFill="1">
          <p:nvSpPr>
            <p:cNvPr id="98" name="Oval 97"/>
            <p:cNvSpPr/>
            <p:nvPr/>
          </p:nvSpPr>
          <p:spPr bwMode="auto">
            <a:xfrm>
              <a:off x="4400221" y="2734237"/>
              <a:ext cx="868587" cy="868587"/>
            </a:xfrm>
            <a:prstGeom prst="ellipse">
              <a:avLst/>
            </a:prstGeom>
            <a:ln w="3810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99"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solidFill>
                <a:schemeClr val="bg2">
                  <a:lumMod val="50000"/>
                  <a:lumOff val="50000"/>
                </a:schemeClr>
              </a:solidFill>
            </a:ln>
            <a:extLst/>
          </p:spPr>
          <p:txBody>
            <a:bodyPr vert="horz" wrap="square" lIns="93247" tIns="46623" rIns="93247" bIns="4662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endParaRPr>
            </a:p>
          </p:txBody>
        </p:sp>
      </p:grpSp>
      <p:grpSp>
        <p:nvGrpSpPr>
          <p:cNvPr id="100" name="Group 99"/>
          <p:cNvGrpSpPr/>
          <p:nvPr/>
        </p:nvGrpSpPr>
        <p:grpSpPr>
          <a:xfrm>
            <a:off x="8100775" y="2635473"/>
            <a:ext cx="343814" cy="343814"/>
            <a:chOff x="5321798" y="2570861"/>
            <a:chExt cx="868587" cy="868587"/>
          </a:xfrm>
        </p:grpSpPr>
        <p:sp useBgFill="1">
          <p:nvSpPr>
            <p:cNvPr id="101" name="Oval 100"/>
            <p:cNvSpPr/>
            <p:nvPr/>
          </p:nvSpPr>
          <p:spPr bwMode="auto">
            <a:xfrm>
              <a:off x="5321798" y="2570861"/>
              <a:ext cx="868587" cy="868587"/>
            </a:xfrm>
            <a:prstGeom prst="ellipse">
              <a:avLst/>
            </a:prstGeom>
            <a:ln w="3810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102"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solidFill>
                <a:schemeClr val="bg2">
                  <a:lumMod val="50000"/>
                  <a:lumOff val="50000"/>
                </a:schemeClr>
              </a:solidFill>
            </a:ln>
            <a:extLst/>
          </p:spPr>
          <p:txBody>
            <a:bodyPr vert="horz" wrap="square" lIns="93247" tIns="46623" rIns="93247" bIns="4662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endParaRPr>
            </a:p>
          </p:txBody>
        </p:sp>
      </p:grpSp>
      <p:grpSp>
        <p:nvGrpSpPr>
          <p:cNvPr id="103" name="Group 102"/>
          <p:cNvGrpSpPr/>
          <p:nvPr/>
        </p:nvGrpSpPr>
        <p:grpSpPr>
          <a:xfrm>
            <a:off x="8625283" y="3088207"/>
            <a:ext cx="343814" cy="343814"/>
            <a:chOff x="6955479" y="3370506"/>
            <a:chExt cx="868587" cy="868587"/>
          </a:xfrm>
        </p:grpSpPr>
        <p:sp useBgFill="1">
          <p:nvSpPr>
            <p:cNvPr id="104" name="Oval 103"/>
            <p:cNvSpPr/>
            <p:nvPr/>
          </p:nvSpPr>
          <p:spPr bwMode="auto">
            <a:xfrm>
              <a:off x="6955479" y="3370506"/>
              <a:ext cx="868587" cy="868587"/>
            </a:xfrm>
            <a:prstGeom prst="ellipse">
              <a:avLst/>
            </a:prstGeom>
            <a:ln w="3810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nvGrpSpPr>
            <p:cNvPr id="105" name="Group 104"/>
            <p:cNvGrpSpPr>
              <a:grpSpLocks noChangeAspect="1"/>
            </p:cNvGrpSpPr>
            <p:nvPr/>
          </p:nvGrpSpPr>
          <p:grpSpPr>
            <a:xfrm>
              <a:off x="7102547" y="3589527"/>
              <a:ext cx="574450" cy="409588"/>
              <a:chOff x="1919150" y="3044496"/>
              <a:chExt cx="666391" cy="475141"/>
            </a:xfrm>
            <a:solidFill>
              <a:schemeClr val="tx1"/>
            </a:solidFill>
          </p:grpSpPr>
          <p:sp>
            <p:nvSpPr>
              <p:cNvPr id="106"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solidFill>
                  <a:schemeClr val="bg2">
                    <a:lumMod val="50000"/>
                    <a:lumOff val="50000"/>
                  </a:schemeClr>
                </a:solidFill>
                <a:prstDash val="solid"/>
              </a:ln>
              <a:effectLst/>
            </p:spPr>
            <p:txBody>
              <a:bodyPr rtlCol="0" anchor="ctr"/>
              <a:lstStyle/>
              <a:p>
                <a:pPr marL="0" marR="0" lvl="0" indent="0" algn="ctr" defTabSz="69927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chemeClr val="bg1"/>
                  </a:solidFill>
                  <a:effectLst/>
                  <a:uLnTx/>
                  <a:uFillTx/>
                  <a:latin typeface="Segoe"/>
                </a:endParaRPr>
              </a:p>
            </p:txBody>
          </p:sp>
          <p:sp>
            <p:nvSpPr>
              <p:cNvPr id="107"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solidFill>
                  <a:schemeClr val="bg2">
                    <a:lumMod val="50000"/>
                    <a:lumOff val="50000"/>
                  </a:schemeClr>
                </a:solidFill>
                <a:prstDash val="solid"/>
              </a:ln>
              <a:effectLst/>
            </p:spPr>
            <p:txBody>
              <a:bodyPr rtlCol="0" anchor="ctr"/>
              <a:lstStyle/>
              <a:p>
                <a:pPr marL="0" marR="0" lvl="0" indent="0" algn="ctr" defTabSz="69927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chemeClr val="bg1"/>
                  </a:solidFill>
                  <a:effectLst/>
                  <a:uLnTx/>
                  <a:uFillTx/>
                  <a:latin typeface="Segoe"/>
                </a:endParaRPr>
              </a:p>
            </p:txBody>
          </p:sp>
          <p:sp>
            <p:nvSpPr>
              <p:cNvPr id="108" name="Rectangle 107"/>
              <p:cNvSpPr/>
              <p:nvPr/>
            </p:nvSpPr>
            <p:spPr>
              <a:xfrm>
                <a:off x="1919446" y="3492205"/>
                <a:ext cx="665798" cy="27432"/>
              </a:xfrm>
              <a:prstGeom prst="rect">
                <a:avLst/>
              </a:prstGeom>
              <a:grpFill/>
              <a:ln w="25400" cap="flat" cmpd="sng" algn="ctr">
                <a:solidFill>
                  <a:schemeClr val="bg2">
                    <a:lumMod val="50000"/>
                    <a:lumOff val="50000"/>
                  </a:schemeClr>
                </a:solidFill>
                <a:prstDash val="solid"/>
              </a:ln>
              <a:effectLst/>
            </p:spPr>
            <p:txBody>
              <a:bodyPr rtlCol="0" anchor="ctr"/>
              <a:lstStyle/>
              <a:p>
                <a:pPr marL="0" marR="0" lvl="0" indent="0" algn="ctr" defTabSz="69927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chemeClr val="bg1"/>
                  </a:solidFill>
                  <a:effectLst/>
                  <a:uLnTx/>
                  <a:uFillTx/>
                  <a:latin typeface="Segoe"/>
                </a:endParaRPr>
              </a:p>
            </p:txBody>
          </p:sp>
        </p:grpSp>
      </p:grpSp>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84827" y="2151013"/>
            <a:ext cx="1874387" cy="1874387"/>
          </a:xfrm>
          <a:prstGeom prst="rect">
            <a:avLst/>
          </a:prstGeom>
        </p:spPr>
      </p:pic>
    </p:spTree>
    <p:extLst>
      <p:ext uri="{BB962C8B-B14F-4D97-AF65-F5344CB8AC3E}">
        <p14:creationId xmlns:p14="http://schemas.microsoft.com/office/powerpoint/2010/main" val="4186585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64" presetClass="path" presetSubtype="0" accel="50000" decel="50000" fill="hold" nodeType="withEffect">
                                  <p:stCondLst>
                                    <p:cond delay="0"/>
                                  </p:stCondLst>
                                  <p:childTnLst>
                                    <p:animMotion origin="layout" path="M 9.93107E-7 0.17748 L 9.93107E-7 -0.00023 " pathEditMode="relative" rAng="0" ptsTypes="AA">
                                      <p:cBhvr>
                                        <p:cTn id="9" dur="500" fill="hold"/>
                                        <p:tgtEl>
                                          <p:spTgt spid="97"/>
                                        </p:tgtEl>
                                        <p:attrNameLst>
                                          <p:attrName>ppt_x</p:attrName>
                                          <p:attrName>ppt_y</p:attrName>
                                        </p:attrNameLst>
                                      </p:cBhvr>
                                      <p:rCtr x="0" y="-8897"/>
                                    </p:animMotion>
                                  </p:childTnLst>
                                </p:cTn>
                              </p:par>
                              <p:par>
                                <p:cTn id="10" presetID="22" presetClass="entr" presetSubtype="4" fill="hold" nodeType="withEffect">
                                  <p:stCondLst>
                                    <p:cond delay="200"/>
                                  </p:stCondLst>
                                  <p:childTnLst>
                                    <p:set>
                                      <p:cBhvr>
                                        <p:cTn id="11" dur="1" fill="hold">
                                          <p:stCondLst>
                                            <p:cond delay="0"/>
                                          </p:stCondLst>
                                        </p:cTn>
                                        <p:tgtEl>
                                          <p:spTgt spid="94"/>
                                        </p:tgtEl>
                                        <p:attrNameLst>
                                          <p:attrName>style.visibility</p:attrName>
                                        </p:attrNameLst>
                                      </p:cBhvr>
                                      <p:to>
                                        <p:strVal val="visible"/>
                                      </p:to>
                                    </p:set>
                                    <p:animEffect transition="in" filter="wipe(down)">
                                      <p:cBhvr>
                                        <p:cTn id="12" dur="500"/>
                                        <p:tgtEl>
                                          <p:spTgt spid="94"/>
                                        </p:tgtEl>
                                      </p:cBhvr>
                                    </p:animEffect>
                                  </p:childTnLst>
                                </p:cTn>
                              </p:par>
                              <p:par>
                                <p:cTn id="13" presetID="10" presetClass="entr" presetSubtype="0" fill="hold" grpId="0" nodeType="withEffect">
                                  <p:stCondLst>
                                    <p:cond delay="20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10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500"/>
                                        <p:tgtEl>
                                          <p:spTgt spid="100"/>
                                        </p:tgtEl>
                                      </p:cBhvr>
                                    </p:animEffect>
                                  </p:childTnLst>
                                </p:cTn>
                              </p:par>
                              <p:par>
                                <p:cTn id="19" presetID="64" presetClass="path" presetSubtype="0" accel="50000" decel="50000" fill="hold" nodeType="withEffect">
                                  <p:stCondLst>
                                    <p:cond delay="100"/>
                                  </p:stCondLst>
                                  <p:childTnLst>
                                    <p:animMotion origin="layout" path="M -3.16569E-6 0.17748 L -3.16569E-6 -0.00023 " pathEditMode="relative" rAng="0" ptsTypes="AA">
                                      <p:cBhvr>
                                        <p:cTn id="20" dur="500" fill="hold"/>
                                        <p:tgtEl>
                                          <p:spTgt spid="100"/>
                                        </p:tgtEl>
                                        <p:attrNameLst>
                                          <p:attrName>ppt_x</p:attrName>
                                          <p:attrName>ppt_y</p:attrName>
                                        </p:attrNameLst>
                                      </p:cBhvr>
                                      <p:rCtr x="0" y="-8897"/>
                                    </p:animMotion>
                                  </p:childTnLst>
                                </p:cTn>
                              </p:par>
                              <p:par>
                                <p:cTn id="21" presetID="10" presetClass="entr" presetSubtype="0" fill="hold" grpId="0" nodeType="withEffect">
                                  <p:stCondLst>
                                    <p:cond delay="30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par>
                                <p:cTn id="24" presetID="22" presetClass="entr" presetSubtype="4" fill="hold" nodeType="withEffect">
                                  <p:stCondLst>
                                    <p:cond delay="300"/>
                                  </p:stCondLst>
                                  <p:childTnLst>
                                    <p:set>
                                      <p:cBhvr>
                                        <p:cTn id="25" dur="1" fill="hold">
                                          <p:stCondLst>
                                            <p:cond delay="0"/>
                                          </p:stCondLst>
                                        </p:cTn>
                                        <p:tgtEl>
                                          <p:spTgt spid="95"/>
                                        </p:tgtEl>
                                        <p:attrNameLst>
                                          <p:attrName>style.visibility</p:attrName>
                                        </p:attrNameLst>
                                      </p:cBhvr>
                                      <p:to>
                                        <p:strVal val="visible"/>
                                      </p:to>
                                    </p:set>
                                    <p:animEffect transition="in" filter="wipe(down)">
                                      <p:cBhvr>
                                        <p:cTn id="26" dur="500"/>
                                        <p:tgtEl>
                                          <p:spTgt spid="95"/>
                                        </p:tgtEl>
                                      </p:cBhvr>
                                    </p:animEffect>
                                  </p:childTnLst>
                                </p:cTn>
                              </p:par>
                              <p:par>
                                <p:cTn id="27" presetID="10" presetClass="entr" presetSubtype="0" fill="hold" nodeType="withEffect">
                                  <p:stCondLst>
                                    <p:cond delay="200"/>
                                  </p:stCondLst>
                                  <p:childTnLst>
                                    <p:set>
                                      <p:cBhvr>
                                        <p:cTn id="28" dur="1" fill="hold">
                                          <p:stCondLst>
                                            <p:cond delay="0"/>
                                          </p:stCondLst>
                                        </p:cTn>
                                        <p:tgtEl>
                                          <p:spTgt spid="103"/>
                                        </p:tgtEl>
                                        <p:attrNameLst>
                                          <p:attrName>style.visibility</p:attrName>
                                        </p:attrNameLst>
                                      </p:cBhvr>
                                      <p:to>
                                        <p:strVal val="visible"/>
                                      </p:to>
                                    </p:set>
                                    <p:animEffect transition="in" filter="fade">
                                      <p:cBhvr>
                                        <p:cTn id="29" dur="500"/>
                                        <p:tgtEl>
                                          <p:spTgt spid="103"/>
                                        </p:tgtEl>
                                      </p:cBhvr>
                                    </p:animEffect>
                                  </p:childTnLst>
                                </p:cTn>
                              </p:par>
                              <p:par>
                                <p:cTn id="30" presetID="64" presetClass="path" presetSubtype="0" accel="50000" decel="50000" fill="hold" nodeType="withEffect">
                                  <p:stCondLst>
                                    <p:cond delay="200"/>
                                  </p:stCondLst>
                                  <p:childTnLst>
                                    <p:animMotion origin="layout" path="M 2.75977E-6 0.17749 L 2.75977E-6 -0.00022 " pathEditMode="relative" rAng="0" ptsTypes="AA">
                                      <p:cBhvr>
                                        <p:cTn id="31" dur="500" fill="hold"/>
                                        <p:tgtEl>
                                          <p:spTgt spid="103"/>
                                        </p:tgtEl>
                                        <p:attrNameLst>
                                          <p:attrName>ppt_x</p:attrName>
                                          <p:attrName>ppt_y</p:attrName>
                                        </p:attrNameLst>
                                      </p:cBhvr>
                                      <p:rCtr x="0" y="-8897"/>
                                    </p:animMotion>
                                  </p:childTnLst>
                                </p:cTn>
                              </p:par>
                              <p:par>
                                <p:cTn id="32" presetID="10" presetClass="entr" presetSubtype="0" fill="hold" grpId="0" nodeType="withEffect">
                                  <p:stCondLst>
                                    <p:cond delay="40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22" presetClass="entr" presetSubtype="2" fill="hold" nodeType="withEffect">
                                  <p:stCondLst>
                                    <p:cond delay="500"/>
                                  </p:stCondLst>
                                  <p:childTnLst>
                                    <p:set>
                                      <p:cBhvr>
                                        <p:cTn id="36" dur="1" fill="hold">
                                          <p:stCondLst>
                                            <p:cond delay="0"/>
                                          </p:stCondLst>
                                        </p:cTn>
                                        <p:tgtEl>
                                          <p:spTgt spid="96"/>
                                        </p:tgtEl>
                                        <p:attrNameLst>
                                          <p:attrName>style.visibility</p:attrName>
                                        </p:attrNameLst>
                                      </p:cBhvr>
                                      <p:to>
                                        <p:strVal val="visible"/>
                                      </p:to>
                                    </p:set>
                                    <p:animEffect transition="in" filter="wipe(right)">
                                      <p:cBhvr>
                                        <p:cTn id="3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endParaRPr lang="nl-NL" dirty="0"/>
          </a:p>
        </p:txBody>
      </p:sp>
      <p:graphicFrame>
        <p:nvGraphicFramePr>
          <p:cNvPr id="3" name="Table 2"/>
          <p:cNvGraphicFramePr>
            <a:graphicFrameLocks noGrp="1"/>
          </p:cNvGraphicFramePr>
          <p:nvPr>
            <p:extLst>
              <p:ext uri="{D42A27DB-BD31-4B8C-83A1-F6EECF244321}">
                <p14:modId xmlns:p14="http://schemas.microsoft.com/office/powerpoint/2010/main" val="1743200706"/>
              </p:ext>
            </p:extLst>
          </p:nvPr>
        </p:nvGraphicFramePr>
        <p:xfrm>
          <a:off x="601613" y="1481038"/>
          <a:ext cx="11233248" cy="4968552"/>
        </p:xfrm>
        <a:graphic>
          <a:graphicData uri="http://schemas.openxmlformats.org/drawingml/2006/table">
            <a:tbl>
              <a:tblPr>
                <a:tableStyleId>{69C7853C-536D-4A76-A0AE-DD22124D55A5}</a:tableStyleId>
              </a:tblPr>
              <a:tblGrid>
                <a:gridCol w="3456384">
                  <a:extLst>
                    <a:ext uri="{9D8B030D-6E8A-4147-A177-3AD203B41FA5}">
                      <a16:colId xmlns:a16="http://schemas.microsoft.com/office/drawing/2014/main" val="1429676775"/>
                    </a:ext>
                  </a:extLst>
                </a:gridCol>
                <a:gridCol w="2088232">
                  <a:extLst>
                    <a:ext uri="{9D8B030D-6E8A-4147-A177-3AD203B41FA5}">
                      <a16:colId xmlns:a16="http://schemas.microsoft.com/office/drawing/2014/main" val="1355877904"/>
                    </a:ext>
                  </a:extLst>
                </a:gridCol>
                <a:gridCol w="5688632">
                  <a:extLst>
                    <a:ext uri="{9D8B030D-6E8A-4147-A177-3AD203B41FA5}">
                      <a16:colId xmlns:a16="http://schemas.microsoft.com/office/drawing/2014/main" val="1432706453"/>
                    </a:ext>
                  </a:extLst>
                </a:gridCol>
              </a:tblGrid>
              <a:tr h="431832">
                <a:tc>
                  <a:txBody>
                    <a:bodyPr/>
                    <a:lstStyle/>
                    <a:p>
                      <a:pPr algn="l"/>
                      <a:r>
                        <a:rPr lang="nl-NL" sz="1800" dirty="0">
                          <a:solidFill>
                            <a:schemeClr val="accent1"/>
                          </a:solidFill>
                        </a:rPr>
                        <a:t>Data Source</a:t>
                      </a:r>
                    </a:p>
                  </a:txBody>
                  <a:tcPr marL="45485" marR="45485" marT="22743" marB="22743" anchor="ctr"/>
                </a:tc>
                <a:tc>
                  <a:txBody>
                    <a:bodyPr/>
                    <a:lstStyle/>
                    <a:p>
                      <a:pPr algn="l"/>
                      <a:r>
                        <a:rPr lang="nl-NL" sz="1800" dirty="0">
                          <a:solidFill>
                            <a:schemeClr val="accent1"/>
                          </a:solidFill>
                        </a:rPr>
                        <a:t>Event Type</a:t>
                      </a:r>
                    </a:p>
                  </a:txBody>
                  <a:tcPr marL="45485" marR="45485" marT="22743" marB="22743" anchor="ctr"/>
                </a:tc>
                <a:tc>
                  <a:txBody>
                    <a:bodyPr/>
                    <a:lstStyle/>
                    <a:p>
                      <a:pPr algn="l"/>
                      <a:r>
                        <a:rPr lang="nl-NL" sz="1800">
                          <a:solidFill>
                            <a:schemeClr val="accent1"/>
                          </a:solidFill>
                        </a:rPr>
                        <a:t>Description</a:t>
                      </a:r>
                    </a:p>
                  </a:txBody>
                  <a:tcPr marL="45485" marR="45485" marT="22743" marB="22743" anchor="ctr"/>
                </a:tc>
                <a:extLst>
                  <a:ext uri="{0D108BD9-81ED-4DB2-BD59-A6C34878D82A}">
                    <a16:rowId xmlns:a16="http://schemas.microsoft.com/office/drawing/2014/main" val="2776030808"/>
                  </a:ext>
                </a:extLst>
              </a:tr>
              <a:tr h="756120">
                <a:tc>
                  <a:txBody>
                    <a:bodyPr/>
                    <a:lstStyle/>
                    <a:p>
                      <a:pPr algn="l"/>
                      <a:r>
                        <a:rPr lang="nl-NL" sz="1800" b="0" u="sng" dirty="0" err="1">
                          <a:solidFill>
                            <a:schemeClr val="accent1"/>
                          </a:solidFill>
                          <a:latin typeface="+mn-lt"/>
                          <a:hlinkClick r:id="rId2"/>
                        </a:rPr>
                        <a:t>Custom</a:t>
                      </a:r>
                      <a:r>
                        <a:rPr lang="nl-NL" sz="1800" b="0" u="sng" dirty="0">
                          <a:solidFill>
                            <a:schemeClr val="accent1"/>
                          </a:solidFill>
                          <a:latin typeface="+mn-lt"/>
                          <a:hlinkClick r:id="rId2"/>
                        </a:rPr>
                        <a:t> logs</a:t>
                      </a:r>
                      <a:endParaRPr lang="nl-NL" sz="1800" b="0" u="sng" dirty="0">
                        <a:solidFill>
                          <a:schemeClr val="accent1"/>
                        </a:solidFill>
                        <a:latin typeface="+mn-lt"/>
                      </a:endParaRPr>
                    </a:p>
                  </a:txBody>
                  <a:tcPr marL="45485" marR="45485" marT="22743" marB="22743" anchor="ctr"/>
                </a:tc>
                <a:tc>
                  <a:txBody>
                    <a:bodyPr/>
                    <a:lstStyle/>
                    <a:p>
                      <a:pPr algn="l"/>
                      <a:r>
                        <a:rPr lang="nl-NL" sz="1800" dirty="0">
                          <a:solidFill>
                            <a:schemeClr val="accent1"/>
                          </a:solidFill>
                        </a:rPr>
                        <a:t>&lt;</a:t>
                      </a:r>
                      <a:r>
                        <a:rPr lang="nl-NL" sz="1800" dirty="0" err="1">
                          <a:solidFill>
                            <a:schemeClr val="accent1"/>
                          </a:solidFill>
                        </a:rPr>
                        <a:t>LogName</a:t>
                      </a:r>
                      <a:r>
                        <a:rPr lang="nl-NL" sz="1800" dirty="0">
                          <a:solidFill>
                            <a:schemeClr val="accent1"/>
                          </a:solidFill>
                        </a:rPr>
                        <a:t>&gt;_CL</a:t>
                      </a:r>
                    </a:p>
                  </a:txBody>
                  <a:tcPr marL="45485" marR="45485" marT="22743" marB="22743" anchor="ctr"/>
                </a:tc>
                <a:tc>
                  <a:txBody>
                    <a:bodyPr/>
                    <a:lstStyle/>
                    <a:p>
                      <a:pPr algn="l"/>
                      <a:r>
                        <a:rPr lang="en-US" sz="1800" dirty="0">
                          <a:solidFill>
                            <a:schemeClr val="accent1"/>
                          </a:solidFill>
                        </a:rPr>
                        <a:t>Text files on Windows or Linux agents containing log information.</a:t>
                      </a:r>
                    </a:p>
                  </a:txBody>
                  <a:tcPr marL="45485" marR="45485" marT="22743" marB="22743" anchor="ctr"/>
                </a:tc>
                <a:extLst>
                  <a:ext uri="{0D108BD9-81ED-4DB2-BD59-A6C34878D82A}">
                    <a16:rowId xmlns:a16="http://schemas.microsoft.com/office/drawing/2014/main" val="2566948443"/>
                  </a:ext>
                </a:extLst>
              </a:tr>
              <a:tr h="756120">
                <a:tc>
                  <a:txBody>
                    <a:bodyPr/>
                    <a:lstStyle/>
                    <a:p>
                      <a:pPr algn="l"/>
                      <a:r>
                        <a:rPr lang="nl-NL" sz="1800" b="0" u="sng">
                          <a:solidFill>
                            <a:schemeClr val="accent1"/>
                          </a:solidFill>
                          <a:latin typeface="+mn-lt"/>
                          <a:hlinkClick r:id="rId3"/>
                        </a:rPr>
                        <a:t>Windows Event logs</a:t>
                      </a:r>
                      <a:endParaRPr lang="nl-NL" sz="1800" b="0" u="sng">
                        <a:solidFill>
                          <a:schemeClr val="accent1"/>
                        </a:solidFill>
                        <a:latin typeface="+mn-lt"/>
                      </a:endParaRPr>
                    </a:p>
                  </a:txBody>
                  <a:tcPr marL="45485" marR="45485" marT="22743" marB="22743" anchor="ctr"/>
                </a:tc>
                <a:tc>
                  <a:txBody>
                    <a:bodyPr/>
                    <a:lstStyle/>
                    <a:p>
                      <a:pPr algn="l"/>
                      <a:r>
                        <a:rPr lang="nl-NL" sz="1800">
                          <a:solidFill>
                            <a:schemeClr val="accent1"/>
                          </a:solidFill>
                        </a:rPr>
                        <a:t>Event</a:t>
                      </a:r>
                    </a:p>
                  </a:txBody>
                  <a:tcPr marL="45485" marR="45485" marT="22743" marB="22743" anchor="ctr"/>
                </a:tc>
                <a:tc>
                  <a:txBody>
                    <a:bodyPr/>
                    <a:lstStyle/>
                    <a:p>
                      <a:pPr algn="l"/>
                      <a:r>
                        <a:rPr lang="en-US" sz="1800" dirty="0">
                          <a:solidFill>
                            <a:schemeClr val="accent1"/>
                          </a:solidFill>
                        </a:rPr>
                        <a:t>Events collected from the event log on Windows computers.</a:t>
                      </a:r>
                    </a:p>
                  </a:txBody>
                  <a:tcPr marL="45485" marR="45485" marT="22743" marB="22743" anchor="ctr"/>
                </a:tc>
                <a:extLst>
                  <a:ext uri="{0D108BD9-81ED-4DB2-BD59-A6C34878D82A}">
                    <a16:rowId xmlns:a16="http://schemas.microsoft.com/office/drawing/2014/main" val="1548706855"/>
                  </a:ext>
                </a:extLst>
              </a:tr>
              <a:tr h="756120">
                <a:tc>
                  <a:txBody>
                    <a:bodyPr/>
                    <a:lstStyle/>
                    <a:p>
                      <a:pPr algn="l"/>
                      <a:r>
                        <a:rPr lang="nl-NL" sz="1800" b="0" u="sng">
                          <a:solidFill>
                            <a:schemeClr val="accent1"/>
                          </a:solidFill>
                          <a:latin typeface="+mn-lt"/>
                          <a:hlinkClick r:id="rId4"/>
                        </a:rPr>
                        <a:t>Windows Performance counters</a:t>
                      </a:r>
                      <a:endParaRPr lang="nl-NL" sz="1800" b="0" u="sng">
                        <a:solidFill>
                          <a:schemeClr val="accent1"/>
                        </a:solidFill>
                        <a:latin typeface="+mn-lt"/>
                      </a:endParaRPr>
                    </a:p>
                  </a:txBody>
                  <a:tcPr marL="45485" marR="45485" marT="22743" marB="22743" anchor="ctr"/>
                </a:tc>
                <a:tc>
                  <a:txBody>
                    <a:bodyPr/>
                    <a:lstStyle/>
                    <a:p>
                      <a:pPr algn="l"/>
                      <a:r>
                        <a:rPr lang="nl-NL" sz="1800">
                          <a:solidFill>
                            <a:schemeClr val="accent1"/>
                          </a:solidFill>
                        </a:rPr>
                        <a:t>Perf</a:t>
                      </a:r>
                    </a:p>
                  </a:txBody>
                  <a:tcPr marL="45485" marR="45485" marT="22743" marB="22743" anchor="ctr"/>
                </a:tc>
                <a:tc>
                  <a:txBody>
                    <a:bodyPr/>
                    <a:lstStyle/>
                    <a:p>
                      <a:pPr algn="l"/>
                      <a:r>
                        <a:rPr lang="en-US" sz="1800">
                          <a:solidFill>
                            <a:schemeClr val="accent1"/>
                          </a:solidFill>
                        </a:rPr>
                        <a:t>Performance counters collected from Windows computers.</a:t>
                      </a:r>
                    </a:p>
                  </a:txBody>
                  <a:tcPr marL="45485" marR="45485" marT="22743" marB="22743" anchor="ctr"/>
                </a:tc>
                <a:extLst>
                  <a:ext uri="{0D108BD9-81ED-4DB2-BD59-A6C34878D82A}">
                    <a16:rowId xmlns:a16="http://schemas.microsoft.com/office/drawing/2014/main" val="603469176"/>
                  </a:ext>
                </a:extLst>
              </a:tr>
              <a:tr h="756120">
                <a:tc>
                  <a:txBody>
                    <a:bodyPr/>
                    <a:lstStyle/>
                    <a:p>
                      <a:pPr algn="l"/>
                      <a:r>
                        <a:rPr lang="nl-NL" sz="1800" b="0" u="sng">
                          <a:solidFill>
                            <a:schemeClr val="accent1"/>
                          </a:solidFill>
                          <a:latin typeface="+mn-lt"/>
                          <a:hlinkClick r:id="rId4"/>
                        </a:rPr>
                        <a:t>Linux Performance counters</a:t>
                      </a:r>
                      <a:endParaRPr lang="nl-NL" sz="1800" b="0" u="sng">
                        <a:solidFill>
                          <a:schemeClr val="accent1"/>
                        </a:solidFill>
                        <a:latin typeface="+mn-lt"/>
                      </a:endParaRPr>
                    </a:p>
                  </a:txBody>
                  <a:tcPr marL="45485" marR="45485" marT="22743" marB="22743" anchor="ctr"/>
                </a:tc>
                <a:tc>
                  <a:txBody>
                    <a:bodyPr/>
                    <a:lstStyle/>
                    <a:p>
                      <a:pPr algn="l"/>
                      <a:r>
                        <a:rPr lang="nl-NL" sz="1800">
                          <a:solidFill>
                            <a:schemeClr val="accent1"/>
                          </a:solidFill>
                        </a:rPr>
                        <a:t>Perf</a:t>
                      </a:r>
                    </a:p>
                  </a:txBody>
                  <a:tcPr marL="45485" marR="45485" marT="22743" marB="22743" anchor="ctr"/>
                </a:tc>
                <a:tc>
                  <a:txBody>
                    <a:bodyPr/>
                    <a:lstStyle/>
                    <a:p>
                      <a:pPr algn="l"/>
                      <a:r>
                        <a:rPr lang="en-US" sz="1800" dirty="0">
                          <a:solidFill>
                            <a:schemeClr val="accent1"/>
                          </a:solidFill>
                        </a:rPr>
                        <a:t>Performance counters collected from Linux computers.</a:t>
                      </a:r>
                    </a:p>
                  </a:txBody>
                  <a:tcPr marL="45485" marR="45485" marT="22743" marB="22743" anchor="ctr"/>
                </a:tc>
                <a:extLst>
                  <a:ext uri="{0D108BD9-81ED-4DB2-BD59-A6C34878D82A}">
                    <a16:rowId xmlns:a16="http://schemas.microsoft.com/office/drawing/2014/main" val="2341674665"/>
                  </a:ext>
                </a:extLst>
              </a:tr>
              <a:tr h="756120">
                <a:tc>
                  <a:txBody>
                    <a:bodyPr/>
                    <a:lstStyle/>
                    <a:p>
                      <a:pPr algn="l"/>
                      <a:r>
                        <a:rPr lang="nl-NL" sz="1800" b="0" u="sng">
                          <a:solidFill>
                            <a:schemeClr val="accent1"/>
                          </a:solidFill>
                          <a:latin typeface="+mn-lt"/>
                          <a:hlinkClick r:id="rId5"/>
                        </a:rPr>
                        <a:t>IIS logs</a:t>
                      </a:r>
                      <a:endParaRPr lang="nl-NL" sz="1800" b="0" u="sng">
                        <a:solidFill>
                          <a:schemeClr val="accent1"/>
                        </a:solidFill>
                        <a:latin typeface="+mn-lt"/>
                      </a:endParaRPr>
                    </a:p>
                  </a:txBody>
                  <a:tcPr marL="45485" marR="45485" marT="22743" marB="22743" anchor="ctr"/>
                </a:tc>
                <a:tc>
                  <a:txBody>
                    <a:bodyPr/>
                    <a:lstStyle/>
                    <a:p>
                      <a:pPr algn="l"/>
                      <a:r>
                        <a:rPr lang="nl-NL" sz="1800">
                          <a:solidFill>
                            <a:schemeClr val="accent1"/>
                          </a:solidFill>
                        </a:rPr>
                        <a:t>W3CIISLog</a:t>
                      </a:r>
                    </a:p>
                  </a:txBody>
                  <a:tcPr marL="45485" marR="45485" marT="22743" marB="22743" anchor="ctr"/>
                </a:tc>
                <a:tc>
                  <a:txBody>
                    <a:bodyPr/>
                    <a:lstStyle/>
                    <a:p>
                      <a:pPr algn="l"/>
                      <a:r>
                        <a:rPr lang="nl-NL" sz="1800">
                          <a:solidFill>
                            <a:schemeClr val="accent1"/>
                          </a:solidFill>
                        </a:rPr>
                        <a:t>Internet Information Services logs in W3C format.</a:t>
                      </a:r>
                    </a:p>
                  </a:txBody>
                  <a:tcPr marL="45485" marR="45485" marT="22743" marB="22743" anchor="ctr"/>
                </a:tc>
                <a:extLst>
                  <a:ext uri="{0D108BD9-81ED-4DB2-BD59-A6C34878D82A}">
                    <a16:rowId xmlns:a16="http://schemas.microsoft.com/office/drawing/2014/main" val="2704631372"/>
                  </a:ext>
                </a:extLst>
              </a:tr>
              <a:tr h="756120">
                <a:tc>
                  <a:txBody>
                    <a:bodyPr/>
                    <a:lstStyle/>
                    <a:p>
                      <a:pPr algn="l"/>
                      <a:r>
                        <a:rPr lang="nl-NL" sz="1800" b="0" u="sng" dirty="0" err="1">
                          <a:solidFill>
                            <a:schemeClr val="accent1"/>
                          </a:solidFill>
                          <a:latin typeface="+mn-lt"/>
                          <a:hlinkClick r:id="rId6"/>
                        </a:rPr>
                        <a:t>Syslog</a:t>
                      </a:r>
                      <a:endParaRPr lang="nl-NL" sz="1800" b="0" u="sng" dirty="0">
                        <a:solidFill>
                          <a:schemeClr val="accent1"/>
                        </a:solidFill>
                        <a:latin typeface="+mn-lt"/>
                      </a:endParaRPr>
                    </a:p>
                  </a:txBody>
                  <a:tcPr marL="45485" marR="45485" marT="22743" marB="22743" anchor="ctr"/>
                </a:tc>
                <a:tc>
                  <a:txBody>
                    <a:bodyPr/>
                    <a:lstStyle/>
                    <a:p>
                      <a:pPr algn="l"/>
                      <a:r>
                        <a:rPr lang="nl-NL" sz="1800">
                          <a:solidFill>
                            <a:schemeClr val="accent1"/>
                          </a:solidFill>
                        </a:rPr>
                        <a:t>Syslog</a:t>
                      </a:r>
                    </a:p>
                  </a:txBody>
                  <a:tcPr marL="45485" marR="45485" marT="22743" marB="22743" anchor="ctr"/>
                </a:tc>
                <a:tc>
                  <a:txBody>
                    <a:bodyPr/>
                    <a:lstStyle/>
                    <a:p>
                      <a:pPr algn="l"/>
                      <a:r>
                        <a:rPr lang="en-US" sz="1800" dirty="0">
                          <a:solidFill>
                            <a:schemeClr val="accent1"/>
                          </a:solidFill>
                        </a:rPr>
                        <a:t>Syslog events on Windows or Linux computers.</a:t>
                      </a:r>
                    </a:p>
                  </a:txBody>
                  <a:tcPr marL="45485" marR="45485" marT="22743" marB="22743" anchor="ctr"/>
                </a:tc>
                <a:extLst>
                  <a:ext uri="{0D108BD9-81ED-4DB2-BD59-A6C34878D82A}">
                    <a16:rowId xmlns:a16="http://schemas.microsoft.com/office/drawing/2014/main" val="4235294104"/>
                  </a:ext>
                </a:extLst>
              </a:tr>
            </a:tbl>
          </a:graphicData>
        </a:graphic>
      </p:graphicFrame>
    </p:spTree>
    <p:extLst>
      <p:ext uri="{BB962C8B-B14F-4D97-AF65-F5344CB8AC3E}">
        <p14:creationId xmlns:p14="http://schemas.microsoft.com/office/powerpoint/2010/main" val="3420611822"/>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10.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A138EE4-B6E3-469D-94A7-35F83E9EE68C}" vid="{535C3AEB-628F-402C-828C-4D748669C0B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4.xml><?xml version="1.0" encoding="utf-8"?>
<a:theme xmlns:a="http://schemas.openxmlformats.org/drawingml/2006/main" name="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7.xml><?xml version="1.0" encoding="utf-8"?>
<a:theme xmlns:a="http://schemas.openxmlformats.org/drawingml/2006/main" name="1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9.xml><?xml version="1.0" encoding="utf-8"?>
<a:theme xmlns:a="http://schemas.openxmlformats.org/drawingml/2006/main" name="3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B343-JosephChan-MicrosoftAzureOperationalInsights" id="{EFEF4073-51FC-4CF0-BAEC-7C9853D7D418}" vid="{DF801FC4-03B7-4FD2-8EA6-05B2875B4092}"/>
    </a:ext>
  </a:extLst>
</a:theme>
</file>

<file path=ppt/theme/themeOverride1.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D93BBEF7870543A0F19C0587971110" ma:contentTypeVersion="6" ma:contentTypeDescription="Create a new document." ma:contentTypeScope="" ma:versionID="1e3c9e93f04ae3c09fcc05aec2849c14">
  <xsd:schema xmlns:xsd="http://www.w3.org/2001/XMLSchema" xmlns:xs="http://www.w3.org/2001/XMLSchema" xmlns:p="http://schemas.microsoft.com/office/2006/metadata/properties" xmlns:ns2="ff503077-5403-4dfa-8983-ce1856f97be5" xmlns:ns3="b178702d-d6c0-4a4b-bcc2-9d919b97e03c" targetNamespace="http://schemas.microsoft.com/office/2006/metadata/properties" ma:root="true" ma:fieldsID="7d8ae304fbfe1680ad7c8a2b20f741de" ns2:_="" ns3:_="">
    <xsd:import namespace="ff503077-5403-4dfa-8983-ce1856f97be5"/>
    <xsd:import namespace="b178702d-d6c0-4a4b-bcc2-9d919b97e03c"/>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503077-5403-4dfa-8983-ce1856f97be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78702d-d6c0-4a4b-bcc2-9d919b97e03c"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infopath/2007/PartnerControls"/>
    <ds:schemaRef ds:uri="ff503077-5403-4dfa-8983-ce1856f97be5"/>
    <ds:schemaRef ds:uri="http://purl.org/dc/elements/1.1/"/>
  </ds:schemaRefs>
</ds:datastoreItem>
</file>

<file path=customXml/itemProps2.xml><?xml version="1.0" encoding="utf-8"?>
<ds:datastoreItem xmlns:ds="http://schemas.openxmlformats.org/officeDocument/2006/customXml" ds:itemID="{1556E1D1-6F1F-4BDE-A032-B3E253D6FAC0}"/>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Brand_template_16-9_Business_DARK_BLUE_2016_1</Template>
  <TotalTime>4758</TotalTime>
  <Words>1235</Words>
  <Application>Microsoft Office PowerPoint</Application>
  <PresentationFormat>Custom</PresentationFormat>
  <Paragraphs>272</Paragraphs>
  <Slides>19</Slides>
  <Notes>8</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19</vt:i4>
      </vt:variant>
    </vt:vector>
  </HeadingPairs>
  <TitlesOfParts>
    <vt:vector size="40" baseType="lpstr">
      <vt:lpstr>ＭＳ Ｐゴシック</vt:lpstr>
      <vt:lpstr>Arial</vt:lpstr>
      <vt:lpstr>Arial Unicode MS</vt:lpstr>
      <vt:lpstr>Calibri</vt:lpstr>
      <vt:lpstr>Consolas</vt:lpstr>
      <vt:lpstr>Segoe</vt:lpstr>
      <vt:lpstr>Segoe UI</vt:lpstr>
      <vt:lpstr>Segoe UI Light</vt:lpstr>
      <vt:lpstr>Segoe UI Semibold</vt:lpstr>
      <vt:lpstr>Times New Roman</vt:lpstr>
      <vt:lpstr>Wingdings</vt:lpstr>
      <vt:lpstr>WHITE TEMPLATE</vt:lpstr>
      <vt:lpstr>COLOR TEMPLATE</vt:lpstr>
      <vt:lpstr>Microsoft AzureCon 2015 Template - Color</vt:lpstr>
      <vt:lpstr>MSVID_White_16x9_2012-08-18</vt:lpstr>
      <vt:lpstr>9_Azure_PPT_template 1</vt:lpstr>
      <vt:lpstr>7-30269_Server &amp; Tools Business_16x9</vt:lpstr>
      <vt:lpstr>1_7-30269_Server &amp; Tools Business_16x9</vt:lpstr>
      <vt:lpstr>5-50033_TR23_BO_CT_Template</vt:lpstr>
      <vt:lpstr>3_MSVID_White_16x9_2012-08-18</vt:lpstr>
      <vt:lpstr>2_5-30664_S4_Q1_FY16_Light_Template</vt:lpstr>
      <vt:lpstr>OMS Log Analytics Labs Intro</vt:lpstr>
      <vt:lpstr>Operations Management Suite</vt:lpstr>
      <vt:lpstr>Operation Management Suite</vt:lpstr>
      <vt:lpstr>PowerPoint Presentation</vt:lpstr>
      <vt:lpstr>PowerPoint Presentation</vt:lpstr>
      <vt:lpstr>Log Analytics</vt:lpstr>
      <vt:lpstr>How does OMS Log Analytics work?</vt:lpstr>
      <vt:lpstr>PowerPoint Presentation</vt:lpstr>
      <vt:lpstr>Data Sources</vt:lpstr>
      <vt:lpstr>Solutions</vt:lpstr>
      <vt:lpstr>Log Analytics HTTP Data Collector API</vt:lpstr>
      <vt:lpstr>Log Analytics Architecture</vt:lpstr>
      <vt:lpstr>OMS Log Analytics Forwarder</vt:lpstr>
      <vt:lpstr>Lab Overview</vt:lpstr>
      <vt:lpstr>OMS Lab Environment</vt:lpstr>
      <vt:lpstr>Lab Outline</vt:lpstr>
      <vt:lpstr>Security https://azure.microsoft.com/nl-nl/documentation/articles/log-analytics-security/</vt:lpstr>
      <vt:lpstr>Purchasing the Operations Management Suite </vt:lpstr>
      <vt:lpstr>Resources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Subscriptions and Resource Groups</dc:title>
  <dc:subject>&lt;Speech title here&gt;</dc:subject>
  <dc:creator>Tim Hoogerwerf</dc:creator>
  <cp:keywords/>
  <dc:description>Template: Maryfj_x000d_
Formatting: _x000d_
Audience Type:</dc:description>
  <cp:lastModifiedBy>Peggy Pinelo Merchan</cp:lastModifiedBy>
  <cp:revision>147</cp:revision>
  <dcterms:created xsi:type="dcterms:W3CDTF">2016-02-18T08:25:45Z</dcterms:created>
  <dcterms:modified xsi:type="dcterms:W3CDTF">2017-03-07T19:01:46Z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0x0101009AD93BBEF7870543A0F19C0587971110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